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4" r:id="rId2"/>
    <p:sldId id="300" r:id="rId3"/>
    <p:sldId id="306" r:id="rId4"/>
    <p:sldId id="307" r:id="rId5"/>
    <p:sldId id="309" r:id="rId6"/>
    <p:sldId id="314" r:id="rId7"/>
    <p:sldId id="311" r:id="rId8"/>
    <p:sldId id="315" r:id="rId9"/>
    <p:sldId id="316" r:id="rId10"/>
    <p:sldId id="31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6A9"/>
    <a:srgbClr val="8445A9"/>
    <a:srgbClr val="4298D3"/>
    <a:srgbClr val="1D4690"/>
    <a:srgbClr val="F2F5F7"/>
    <a:srgbClr val="DADDE0"/>
    <a:srgbClr val="575757"/>
    <a:srgbClr val="ACACAC"/>
    <a:srgbClr val="666666"/>
    <a:srgbClr val="16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61" autoAdjust="0"/>
    <p:restoredTop sz="86369" autoAdjust="0"/>
  </p:normalViewPr>
  <p:slideViewPr>
    <p:cSldViewPr snapToObjects="1">
      <p:cViewPr varScale="1">
        <p:scale>
          <a:sx n="131" d="100"/>
          <a:sy n="131" d="100"/>
        </p:scale>
        <p:origin x="89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DC2C1-AFF5-E743-A642-EB85D9C475AB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51918F-0EB8-BD4E-A1F4-E329EA789CD0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2563B5-0BF1-234B-979B-74993BBF52FF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C6D735-227C-7540-8FA0-77882C681B48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64865-49C9-B24E-9153-59F781C648B2}"/>
              </a:ext>
            </a:extLst>
          </p:cNvPr>
          <p:cNvSpPr/>
          <p:nvPr userDrawn="1"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0" r:id="rId3"/>
    <p:sldLayoutId id="2147483658" r:id="rId4"/>
    <p:sldLayoutId id="2147483650" r:id="rId5"/>
    <p:sldLayoutId id="2147483660" r:id="rId6"/>
    <p:sldLayoutId id="2147483657" r:id="rId7"/>
    <p:sldLayoutId id="2147483656" r:id="rId8"/>
    <p:sldLayoutId id="2147483661" r:id="rId9"/>
    <p:sldLayoutId id="2147483662" r:id="rId10"/>
    <p:sldLayoutId id="2147483653" r:id="rId11"/>
    <p:sldLayoutId id="2147483654" r:id="rId12"/>
    <p:sldLayoutId id="2147483655" r:id="rId13"/>
    <p:sldLayoutId id="2147483663" r:id="rId14"/>
    <p:sldLayoutId id="2147483659" r:id="rId15"/>
    <p:sldLayoutId id="2147483664" r:id="rId16"/>
    <p:sldLayoutId id="2147483672" r:id="rId17"/>
    <p:sldLayoutId id="2147483669" r:id="rId18"/>
    <p:sldLayoutId id="2147483665" r:id="rId19"/>
    <p:sldLayoutId id="2147483666" r:id="rId20"/>
    <p:sldLayoutId id="2147483667" r:id="rId21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7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E259-B6F9-D34A-90C1-7F8C3901D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6324600" cy="2852737"/>
          </a:xfrm>
        </p:spPr>
        <p:txBody>
          <a:bodyPr/>
          <a:lstStyle/>
          <a:p>
            <a:r>
              <a:rPr lang="en-US" dirty="0"/>
              <a:t>Leveraging partnerships to improve assimilation of reconnaissance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67A49-99D7-5A42-B537-2A69CFDC9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Jason Sippel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A26A-2251-4442-BD0B-A32EC668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4038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ABA2-563D-934E-B2CA-EF498E2E2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7162800" cy="1325563"/>
          </a:xfrm>
        </p:spPr>
        <p:txBody>
          <a:bodyPr/>
          <a:lstStyle/>
          <a:p>
            <a:pPr algn="l"/>
            <a:r>
              <a:rPr lang="en-US" dirty="0"/>
              <a:t>Evolving use of recon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5715000" cy="3810000"/>
          </a:xfrm>
        </p:spPr>
        <p:txBody>
          <a:bodyPr/>
          <a:lstStyle/>
          <a:p>
            <a:r>
              <a:rPr lang="en-US" dirty="0"/>
              <a:t>Recon paradigm shift</a:t>
            </a:r>
          </a:p>
          <a:p>
            <a:endParaRPr lang="en-US" dirty="0"/>
          </a:p>
          <a:p>
            <a:r>
              <a:rPr lang="en-US" dirty="0"/>
              <a:t>Model &amp; data assimilation (DA) improvements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Strategic sampling </a:t>
            </a:r>
          </a:p>
          <a:p>
            <a:endParaRPr lang="en-US" dirty="0"/>
          </a:p>
          <a:p>
            <a:r>
              <a:rPr lang="en-US" dirty="0"/>
              <a:t>Smarter use of resources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27"/>
          <a:stretch/>
        </p:blipFill>
        <p:spPr bwMode="auto">
          <a:xfrm>
            <a:off x="8305800" y="3557016"/>
            <a:ext cx="2681092" cy="26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91800" y="1461532"/>
            <a:ext cx="119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2707" y="5181600"/>
            <a:ext cx="903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800" y="613844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 SUNY Albany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3" r="10273"/>
          <a:stretch/>
        </p:blipFill>
        <p:spPr>
          <a:xfrm>
            <a:off x="7696200" y="1143000"/>
            <a:ext cx="2875350" cy="236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53486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12837"/>
            <a:ext cx="10796392" cy="1325563"/>
          </a:xfrm>
        </p:spPr>
        <p:txBody>
          <a:bodyPr/>
          <a:lstStyle/>
          <a:p>
            <a:r>
              <a:rPr lang="en-US" dirty="0"/>
              <a:t>Better modeling and DA improves obs.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fig_ALAL1518_wind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1" y="2362200"/>
            <a:ext cx="5029199" cy="3383280"/>
          </a:xfrm>
          <a:prstGeom prst="rect">
            <a:avLst/>
          </a:prstGeom>
        </p:spPr>
      </p:pic>
      <p:pic>
        <p:nvPicPr>
          <p:cNvPr id="3" name="Picture 2" descr="h21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2286000"/>
            <a:ext cx="5159236" cy="34747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2057400"/>
            <a:ext cx="10363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236220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2013 HWRF recon impact: Intensity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2438400"/>
            <a:ext cx="457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2018 HWRF recon impact: Intensity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00" y="2788920"/>
            <a:ext cx="426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8000" y="2846708"/>
            <a:ext cx="4267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2941320"/>
            <a:ext cx="135575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recon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3200400"/>
            <a:ext cx="135575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167" y="4366763"/>
            <a:ext cx="2029968" cy="63690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54445" y="4800600"/>
            <a:ext cx="1508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errors with recon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2514600"/>
            <a:ext cx="381000" cy="3035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2514600"/>
            <a:ext cx="381000" cy="3035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2208" y="5648980"/>
            <a:ext cx="53099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                     Day1          Day2         Day3          Day4         Day5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5638800"/>
            <a:ext cx="556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                      Day1          Day2         Day3          Day4         Day5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1049000" cy="1325563"/>
          </a:xfrm>
        </p:spPr>
        <p:txBody>
          <a:bodyPr/>
          <a:lstStyle/>
          <a:p>
            <a:pPr algn="l"/>
            <a:r>
              <a:rPr lang="en-US" dirty="0"/>
              <a:t>Inner-core data impact: EMC/HRD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62400" y="2907268"/>
            <a:ext cx="5029200" cy="3586984"/>
            <a:chOff x="3962400" y="2907268"/>
            <a:chExt cx="5029200" cy="3586984"/>
          </a:xfrm>
        </p:grpSpPr>
        <p:grpSp>
          <p:nvGrpSpPr>
            <p:cNvPr id="5" name="Group 4"/>
            <p:cNvGrpSpPr/>
            <p:nvPr/>
          </p:nvGrpSpPr>
          <p:grpSpPr>
            <a:xfrm>
              <a:off x="3962400" y="2907268"/>
              <a:ext cx="4919472" cy="3439390"/>
              <a:chOff x="3962400" y="2907268"/>
              <a:chExt cx="4919472" cy="34393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62400" y="2981326"/>
                <a:ext cx="4648200" cy="3365332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2400" y="2971800"/>
                <a:ext cx="381000" cy="30353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267200" y="2907268"/>
                <a:ext cx="46146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  Impact on HWRF intensity errors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96000" y="4914900"/>
              <a:ext cx="1355755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NEW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27600" y="4067048"/>
              <a:ext cx="1355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OLD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67200" y="5971032"/>
              <a:ext cx="47244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                  Day1    Day2    Day3   Day4    Day5</a:t>
              </a:r>
            </a:p>
            <a:p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62856" y="3352800"/>
              <a:ext cx="320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4800" y="2133600"/>
            <a:ext cx="11734800" cy="3581400"/>
            <a:chOff x="304800" y="2133600"/>
            <a:chExt cx="11734800" cy="3581400"/>
          </a:xfrm>
        </p:grpSpPr>
        <p:grpSp>
          <p:nvGrpSpPr>
            <p:cNvPr id="17" name="Group 16"/>
            <p:cNvGrpSpPr/>
            <p:nvPr/>
          </p:nvGrpSpPr>
          <p:grpSpPr>
            <a:xfrm>
              <a:off x="693928" y="2438400"/>
              <a:ext cx="10899648" cy="3276600"/>
              <a:chOff x="1574800" y="2305050"/>
              <a:chExt cx="10899648" cy="32766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78ED08A-059F-4F48-A729-92173CA27A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74800" y="2305050"/>
                <a:ext cx="2506472" cy="257482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B82D33-0AD8-2942-BCCE-AE65ADBC5D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66768" y="2655570"/>
                <a:ext cx="2507680" cy="219456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057400" y="5212318"/>
                <a:ext cx="2023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OLD method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82072" y="5212318"/>
                <a:ext cx="1752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NEW method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04800" y="2133600"/>
              <a:ext cx="3352800" cy="3200400"/>
              <a:chOff x="304800" y="2133600"/>
              <a:chExt cx="3352800" cy="32004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78ED08A-059F-4F48-A729-92173CA27A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0" y="2209800"/>
                <a:ext cx="2438400" cy="2432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70128" y="2133600"/>
                <a:ext cx="288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Analysis impact</a:t>
                </a:r>
              </a:p>
            </p:txBody>
          </p:sp>
          <p:sp>
            <p:nvSpPr>
              <p:cNvPr id="3" name="Oval 2"/>
              <p:cNvSpPr/>
              <p:nvPr/>
            </p:nvSpPr>
            <p:spPr>
              <a:xfrm>
                <a:off x="1343152" y="2819400"/>
                <a:ext cx="1247648" cy="1247648"/>
              </a:xfrm>
              <a:prstGeom prst="ellipse">
                <a:avLst/>
              </a:prstGeom>
              <a:noFill/>
              <a:ln w="254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304800" y="4800600"/>
                <a:ext cx="3261360" cy="533400"/>
                <a:chOff x="304800" y="4800600"/>
                <a:chExt cx="3261360" cy="53340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04800" y="4800600"/>
                  <a:ext cx="3261360" cy="278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423672" y="4810780"/>
                  <a:ext cx="7193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Large impact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743200" y="4800600"/>
                  <a:ext cx="7193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Large impact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1447800" y="4800600"/>
                  <a:ext cx="1143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No impact</a:t>
                  </a:r>
                </a:p>
              </p:txBody>
            </p:sp>
          </p:grpSp>
          <p:cxnSp>
            <p:nvCxnSpPr>
              <p:cNvPr id="30" name="Straight Arrow Connector 29"/>
              <p:cNvCxnSpPr>
                <a:stCxn id="3" idx="2"/>
                <a:endCxn id="3" idx="6"/>
              </p:cNvCxnSpPr>
              <p:nvPr/>
            </p:nvCxnSpPr>
            <p:spPr>
              <a:xfrm>
                <a:off x="1343152" y="3443224"/>
                <a:ext cx="124764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600200" y="3048000"/>
                <a:ext cx="114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300 km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8763000" y="2145268"/>
              <a:ext cx="3276600" cy="3188732"/>
              <a:chOff x="8763000" y="2145268"/>
              <a:chExt cx="3276600" cy="31887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753600" y="2743200"/>
                <a:ext cx="1247648" cy="1247648"/>
              </a:xfrm>
              <a:prstGeom prst="ellipse">
                <a:avLst/>
              </a:prstGeom>
              <a:noFill/>
              <a:ln w="254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6B82D33-0AD8-2942-BCCE-AE65ADBC5D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52128" y="2209800"/>
                <a:ext cx="2441448" cy="2432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4" name="Oval 33"/>
              <p:cNvSpPr/>
              <p:nvPr/>
            </p:nvSpPr>
            <p:spPr>
              <a:xfrm>
                <a:off x="9753600" y="2819400"/>
                <a:ext cx="1247648" cy="1247648"/>
              </a:xfrm>
              <a:prstGeom prst="ellipse">
                <a:avLst/>
              </a:prstGeom>
              <a:noFill/>
              <a:ln w="254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>
                <a:stCxn id="34" idx="2"/>
                <a:endCxn id="34" idx="6"/>
              </p:cNvCxnSpPr>
              <p:nvPr/>
            </p:nvCxnSpPr>
            <p:spPr>
              <a:xfrm>
                <a:off x="9753600" y="3443224"/>
                <a:ext cx="124764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0010648" y="3048000"/>
                <a:ext cx="1143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300 km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152128" y="2145268"/>
                <a:ext cx="28874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Analysis impact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8763000" y="4800600"/>
                <a:ext cx="3261360" cy="533400"/>
                <a:chOff x="304800" y="4800600"/>
                <a:chExt cx="3261360" cy="53340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304800" y="4800600"/>
                  <a:ext cx="3261360" cy="2783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23672" y="4810780"/>
                  <a:ext cx="7193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Large impact</a:t>
                  </a: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743200" y="4800600"/>
                  <a:ext cx="71932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/>
                    <a:t>Large impact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1371600" y="4800600"/>
                  <a:ext cx="1143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No impact</a:t>
                  </a:r>
                </a:p>
              </p:txBody>
            </p:sp>
          </p:grpSp>
        </p:grpSp>
      </p:grpSp>
      <p:sp>
        <p:nvSpPr>
          <p:cNvPr id="46" name="TextBox 45"/>
          <p:cNvSpPr txBox="1"/>
          <p:nvPr/>
        </p:nvSpPr>
        <p:spPr>
          <a:xfrm>
            <a:off x="1371600" y="40386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TC inner core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753600" y="403562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TC inner core</a:t>
            </a:r>
          </a:p>
        </p:txBody>
      </p:sp>
    </p:spTree>
    <p:extLst>
      <p:ext uri="{BB962C8B-B14F-4D97-AF65-F5344CB8AC3E}">
        <p14:creationId xmlns:p14="http://schemas.microsoft.com/office/powerpoint/2010/main" val="30223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 txBox="1">
            <a:spLocks/>
          </p:cNvSpPr>
          <p:nvPr/>
        </p:nvSpPr>
        <p:spPr>
          <a:xfrm>
            <a:off x="838199" y="1112837"/>
            <a:ext cx="11430001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Improving G-IV usage: NHC/HRD collaboration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4315" y="2209800"/>
            <a:ext cx="5720285" cy="3252504"/>
            <a:chOff x="576784" y="2081496"/>
            <a:chExt cx="5720285" cy="3252504"/>
          </a:xfrm>
        </p:grpSpPr>
        <p:grpSp>
          <p:nvGrpSpPr>
            <p:cNvPr id="5" name="Group 4"/>
            <p:cNvGrpSpPr/>
            <p:nvPr/>
          </p:nvGrpSpPr>
          <p:grpSpPr>
            <a:xfrm>
              <a:off x="576784" y="2081496"/>
              <a:ext cx="5720285" cy="3252504"/>
              <a:chOff x="201069" y="1884924"/>
              <a:chExt cx="5720285" cy="3252504"/>
            </a:xfrm>
          </p:grpSpPr>
          <p:pic>
            <p:nvPicPr>
              <p:cNvPr id="23" name="Picture 22" descr="0.pn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2000" y="1960119"/>
                <a:ext cx="4876801" cy="317730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01069" y="1884924"/>
                <a:ext cx="57202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0000"/>
                    </a:solidFill>
                  </a:rPr>
                  <a:t>New G-IV “double </a:t>
                </a:r>
                <a:r>
                  <a:rPr lang="en-US" sz="2000" b="1" dirty="0" err="1">
                    <a:solidFill>
                      <a:srgbClr val="000000"/>
                    </a:solidFill>
                  </a:rPr>
                  <a:t>circumnav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”</a:t>
                </a:r>
              </a:p>
            </p:txBody>
          </p:sp>
        </p:grp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810000" y="3172968"/>
              <a:ext cx="1024128" cy="102412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059936" y="3429000"/>
              <a:ext cx="512064" cy="512064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390134" y="5754469"/>
            <a:ext cx="1858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Less adjustment with GIV TDR</a:t>
            </a:r>
          </a:p>
        </p:txBody>
      </p:sp>
      <p:pic>
        <p:nvPicPr>
          <p:cNvPr id="2" name="Picture 1" descr="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7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51" b="8249"/>
          <a:stretch/>
        </p:blipFill>
        <p:spPr>
          <a:xfrm>
            <a:off x="7239000" y="2133600"/>
            <a:ext cx="3612288" cy="1828800"/>
          </a:xfrm>
          <a:prstGeom prst="rect">
            <a:avLst/>
          </a:prstGeom>
          <a:effectLst>
            <a:softEdge rad="76200"/>
          </a:effectLst>
        </p:spPr>
      </p:pic>
      <p:grpSp>
        <p:nvGrpSpPr>
          <p:cNvPr id="6" name="Group 5"/>
          <p:cNvGrpSpPr/>
          <p:nvPr/>
        </p:nvGrpSpPr>
        <p:grpSpPr>
          <a:xfrm>
            <a:off x="6781800" y="4191000"/>
            <a:ext cx="4366331" cy="2258568"/>
            <a:chOff x="6781800" y="4191000"/>
            <a:chExt cx="4366331" cy="2258568"/>
          </a:xfrm>
        </p:grpSpPr>
        <p:grpSp>
          <p:nvGrpSpPr>
            <p:cNvPr id="17" name="Group 16"/>
            <p:cNvGrpSpPr/>
            <p:nvPr/>
          </p:nvGrpSpPr>
          <p:grpSpPr>
            <a:xfrm>
              <a:off x="6781800" y="4191000"/>
              <a:ext cx="4366331" cy="2258568"/>
              <a:chOff x="6083300" y="2292350"/>
              <a:chExt cx="4965700" cy="2817982"/>
            </a:xfrm>
          </p:grpSpPr>
          <p:pic>
            <p:nvPicPr>
              <p:cNvPr id="18" name="Picture 17" descr="GIV_bias.pdf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7666"/>
              <a:stretch/>
            </p:blipFill>
            <p:spPr>
              <a:xfrm>
                <a:off x="6083300" y="2292350"/>
                <a:ext cx="4889499" cy="2817982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6477000" y="2362200"/>
                <a:ext cx="4572000" cy="46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GIV TDR impact: Intensity bias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645400" y="4820548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WITH TDR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870088" y="5644965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TDR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934200" y="2190690"/>
            <a:ext cx="2209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NOAA G-IV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1800" y="6345936"/>
            <a:ext cx="4724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                Day1       Day2     Day3       Day4      Day5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05600" y="4800600"/>
            <a:ext cx="381000" cy="1132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264808" y="5506694"/>
            <a:ext cx="1033984" cy="48662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PinClipart.com_holy-week-clipart_35058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728601"/>
            <a:ext cx="263917" cy="2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1506200" cy="1325563"/>
          </a:xfrm>
        </p:spPr>
        <p:txBody>
          <a:bodyPr/>
          <a:lstStyle/>
          <a:p>
            <a:pPr algn="l"/>
            <a:r>
              <a:rPr lang="en-US" dirty="0"/>
              <a:t>Improving </a:t>
            </a:r>
            <a:r>
              <a:rPr lang="en-US" dirty="0" err="1"/>
              <a:t>sonde</a:t>
            </a:r>
            <a:r>
              <a:rPr lang="en-US" dirty="0"/>
              <a:t> usage: EMC/HRD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914400" y="2286000"/>
            <a:ext cx="4267200" cy="3984741"/>
            <a:chOff x="914400" y="2286000"/>
            <a:chExt cx="4267200" cy="3984741"/>
          </a:xfrm>
        </p:grpSpPr>
        <p:grpSp>
          <p:nvGrpSpPr>
            <p:cNvPr id="21" name="Group 20"/>
            <p:cNvGrpSpPr/>
            <p:nvPr/>
          </p:nvGrpSpPr>
          <p:grpSpPr>
            <a:xfrm>
              <a:off x="914400" y="2286000"/>
              <a:ext cx="4267200" cy="3984741"/>
              <a:chOff x="6934200" y="2778148"/>
              <a:chExt cx="4267200" cy="3984741"/>
            </a:xfrm>
          </p:grpSpPr>
          <p:pic>
            <p:nvPicPr>
              <p:cNvPr id="12" name="Picture 11"/>
              <p:cNvPicPr/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216" t="14507" r="4773" b="2377"/>
              <a:stretch/>
            </p:blipFill>
            <p:spPr bwMode="auto">
              <a:xfrm>
                <a:off x="6934200" y="2965496"/>
                <a:ext cx="4267200" cy="3797393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5486400"/>
                <a:ext cx="7620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924800" y="5715000"/>
                <a:ext cx="762000" cy="0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8686800" y="5300246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Observed location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686800" y="5562600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HRD estimation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53400" y="5791200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X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686800" y="5833646"/>
                <a:ext cx="190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NCEP location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43800" y="2778148"/>
                <a:ext cx="3048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Dropsonde location (drift)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352800" y="34290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~15 km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94800" y="2345698"/>
            <a:ext cx="5539792" cy="4131302"/>
            <a:chOff x="6094800" y="2345698"/>
            <a:chExt cx="5539792" cy="4131302"/>
          </a:xfrm>
        </p:grpSpPr>
        <p:grpSp>
          <p:nvGrpSpPr>
            <p:cNvPr id="22" name="Group 21"/>
            <p:cNvGrpSpPr/>
            <p:nvPr/>
          </p:nvGrpSpPr>
          <p:grpSpPr>
            <a:xfrm>
              <a:off x="6094800" y="2345698"/>
              <a:ext cx="5539792" cy="3750302"/>
              <a:chOff x="6400800" y="1327666"/>
              <a:chExt cx="5539792" cy="3750302"/>
            </a:xfrm>
          </p:grpSpPr>
          <p:pic>
            <p:nvPicPr>
              <p:cNvPr id="23" name="Picture 22" descr="fig_ALAL1518_wind_new.pdf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11240"/>
              <a:stretch/>
            </p:blipFill>
            <p:spPr>
              <a:xfrm>
                <a:off x="6400800" y="1447800"/>
                <a:ext cx="5539792" cy="363016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935400" y="1327666"/>
                <a:ext cx="45708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Drift impact on HWRF intensity errors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81900" y="2209800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 DRIFT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525000" y="3994666"/>
                <a:ext cx="198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WITH DRIFT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172200" y="5953780"/>
              <a:ext cx="530999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                       Day1          Day2         Day3          Day4         Day5</a:t>
              </a:r>
            </a:p>
            <a:p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8192" y="2832100"/>
              <a:ext cx="381000" cy="303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10591800" cy="1325563"/>
          </a:xfrm>
        </p:spPr>
        <p:txBody>
          <a:bodyPr/>
          <a:lstStyle/>
          <a:p>
            <a:pPr algn="l"/>
            <a:r>
              <a:rPr lang="en-US" dirty="0"/>
              <a:t>Improving dropsonde usage: R2O transition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rop_pattern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958" y="2209800"/>
            <a:ext cx="4841442" cy="3352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05800" y="2819400"/>
            <a:ext cx="2209800" cy="2209800"/>
          </a:xfrm>
          <a:prstGeom prst="ellipse">
            <a:avLst/>
          </a:prstGeom>
          <a:solidFill>
            <a:schemeClr val="accent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0" y="57150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 flight pattern and dropsonde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362200"/>
            <a:ext cx="6629400" cy="25908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/>
              <a:t>Joint Technology Transfer Initiative (JTTI) Project funded FY18-FY19 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/>
              <a:t>R2O in HWRF both FY18 &amp; FY19 (Readiness level 9)</a:t>
            </a:r>
            <a:br>
              <a:rPr lang="en-US" dirty="0"/>
            </a:b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/>
              <a:t>Likely R2O in FV3-GFS FY20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8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837"/>
            <a:ext cx="7620000" cy="1325563"/>
          </a:xfrm>
        </p:spPr>
        <p:txBody>
          <a:bodyPr/>
          <a:lstStyle/>
          <a:p>
            <a:pPr algn="l"/>
            <a:r>
              <a:rPr lang="en-US" dirty="0"/>
              <a:t>Increased dropsonde sampling: NHC/HRD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unname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923" y="2497025"/>
            <a:ext cx="3239277" cy="1617775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3" name="Group 2"/>
          <p:cNvGrpSpPr/>
          <p:nvPr/>
        </p:nvGrpSpPr>
        <p:grpSpPr>
          <a:xfrm>
            <a:off x="466966" y="3835398"/>
            <a:ext cx="5857634" cy="2565402"/>
            <a:chOff x="1000366" y="3044799"/>
            <a:chExt cx="5857634" cy="2565402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1905000" y="3152261"/>
              <a:ext cx="2618154" cy="2305539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452077" y="3152261"/>
              <a:ext cx="2071077" cy="0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452077" y="3152261"/>
              <a:ext cx="2071077" cy="1563077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452077" y="4715339"/>
              <a:ext cx="2071077" cy="894862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2373924" y="3054569"/>
              <a:ext cx="234461" cy="21492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405923" y="3044799"/>
              <a:ext cx="234461" cy="21492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405924" y="4607876"/>
              <a:ext cx="234461" cy="21492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65400" y="4662583"/>
              <a:ext cx="234461" cy="214923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3428998" y="3816570"/>
              <a:ext cx="332154" cy="33215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0366" y="3846268"/>
              <a:ext cx="184052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Typical USAF</a:t>
              </a:r>
            </a:p>
            <a:p>
              <a:r>
                <a:rPr lang="en-US" b="1" dirty="0"/>
                <a:t>pattern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724400" y="4506670"/>
              <a:ext cx="2133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Add dropsondes at turn points</a:t>
              </a:r>
            </a:p>
          </p:txBody>
        </p:sp>
      </p:grpSp>
      <p:pic>
        <p:nvPicPr>
          <p:cNvPr id="39" name="Picture 38" descr="PinClipart.com_holy-week-clipart_3505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419600"/>
            <a:ext cx="797317" cy="70632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419600" y="2590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USAF C130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18543" y="2438400"/>
            <a:ext cx="5297050" cy="3598652"/>
            <a:chOff x="6718543" y="2438400"/>
            <a:chExt cx="5297050" cy="3598652"/>
          </a:xfrm>
        </p:grpSpPr>
        <p:grpSp>
          <p:nvGrpSpPr>
            <p:cNvPr id="14" name="Group 13"/>
            <p:cNvGrpSpPr/>
            <p:nvPr/>
          </p:nvGrpSpPr>
          <p:grpSpPr>
            <a:xfrm>
              <a:off x="6919352" y="2438400"/>
              <a:ext cx="5096241" cy="3598652"/>
              <a:chOff x="6919352" y="2438400"/>
              <a:chExt cx="5096241" cy="359865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6919352" y="2438400"/>
                <a:ext cx="4739248" cy="3200400"/>
                <a:chOff x="6705600" y="2667000"/>
                <a:chExt cx="4739248" cy="3200400"/>
              </a:xfrm>
            </p:grpSpPr>
            <p:pic>
              <p:nvPicPr>
                <p:cNvPr id="22" name="Picture 21" descr="fig_ALAL1417_si02.png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705600" y="2667000"/>
                  <a:ext cx="4739248" cy="3200400"/>
                </a:xfrm>
                <a:prstGeom prst="rect">
                  <a:avLst/>
                </a:prstGeom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7025248" y="2667000"/>
                  <a:ext cx="416699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Dropsonde impact on intensity skill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159360" y="3111855"/>
                  <a:ext cx="408736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 sz="1400" dirty="0"/>
                </a:p>
              </p:txBody>
            </p:sp>
          </p:grpSp>
          <p:sp>
            <p:nvSpPr>
              <p:cNvPr id="35" name="TextBox 34"/>
              <p:cNvSpPr txBox="1"/>
              <p:nvPr/>
            </p:nvSpPr>
            <p:spPr>
              <a:xfrm>
                <a:off x="8153400" y="3730823"/>
                <a:ext cx="20841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WITH DROPS BETTER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205592" y="4569023"/>
                <a:ext cx="29958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NO DROPS BETTER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958208" y="5513832"/>
                <a:ext cx="505738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             Day1          Day2         Day3          Day4         Day5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729984" y="2807732"/>
              <a:ext cx="381000" cy="2058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8543" y="2807732"/>
              <a:ext cx="368057" cy="2132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7162800" cy="792163"/>
          </a:xfrm>
        </p:spPr>
        <p:txBody>
          <a:bodyPr/>
          <a:lstStyle/>
          <a:p>
            <a:pPr algn="l"/>
            <a:r>
              <a:rPr lang="en-US" dirty="0"/>
              <a:t>Closing Summary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 txBox="1">
            <a:spLocks/>
          </p:cNvSpPr>
          <p:nvPr/>
        </p:nvSpPr>
        <p:spPr>
          <a:xfrm>
            <a:off x="762000" y="1858963"/>
            <a:ext cx="5715000" cy="3810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charset="2"/>
              <a:buChar char="ü"/>
            </a:pPr>
            <a:r>
              <a:rPr lang="en-US" sz="2800" dirty="0"/>
              <a:t>Tremendous improvements in recon usage</a:t>
            </a:r>
          </a:p>
          <a:p>
            <a:pPr marL="457200" indent="-457200">
              <a:buFont typeface="Wingdings" charset="2"/>
              <a:buChar char="ü"/>
            </a:pPr>
            <a:endParaRPr lang="en-US" sz="2800" dirty="0"/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Multi-agency collaboration</a:t>
            </a:r>
          </a:p>
          <a:p>
            <a:endParaRPr lang="en-US" sz="2800" dirty="0"/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Better forecasts</a:t>
            </a:r>
          </a:p>
          <a:p>
            <a:pPr marL="457200" indent="-457200">
              <a:buFont typeface="Wingdings" charset="2"/>
              <a:buChar char="ü"/>
            </a:pPr>
            <a:endParaRPr lang="en-US" sz="2800" dirty="0"/>
          </a:p>
          <a:p>
            <a:pPr marL="457200" indent="-457200">
              <a:buFont typeface="Wingdings" charset="2"/>
              <a:buChar char="ü"/>
            </a:pPr>
            <a:r>
              <a:rPr lang="en-US" sz="2800" dirty="0"/>
              <a:t>Smarter use of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39084</TotalTime>
  <Words>306</Words>
  <Application>Microsoft Macintosh PowerPoint</Application>
  <PresentationFormat>Widescreen</PresentationFormat>
  <Paragraphs>92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Leveraging partnerships to improve assimilation of reconnaissance data</vt:lpstr>
      <vt:lpstr>Evolving use of recon data</vt:lpstr>
      <vt:lpstr>Better modeling and DA improves obs. impact</vt:lpstr>
      <vt:lpstr>Inner-core data impact: EMC/HRD collaboration</vt:lpstr>
      <vt:lpstr>PowerPoint Presentation</vt:lpstr>
      <vt:lpstr>Improving sonde usage: EMC/HRD collaboration</vt:lpstr>
      <vt:lpstr>Improving dropsonde usage: R2O transition</vt:lpstr>
      <vt:lpstr>Increased dropsonde sampling: NHC/HRD collaboration</vt:lpstr>
      <vt:lpstr>Closing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179</cp:revision>
  <dcterms:created xsi:type="dcterms:W3CDTF">2019-08-06T19:42:43Z</dcterms:created>
  <dcterms:modified xsi:type="dcterms:W3CDTF">2019-11-12T13:20:43Z</dcterms:modified>
</cp:coreProperties>
</file>