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94" r:id="rId2"/>
    <p:sldId id="300" r:id="rId3"/>
    <p:sldId id="304" r:id="rId4"/>
    <p:sldId id="303" r:id="rId5"/>
    <p:sldId id="286" r:id="rId6"/>
    <p:sldId id="301" r:id="rId7"/>
    <p:sldId id="290" r:id="rId8"/>
    <p:sldId id="313" r:id="rId9"/>
    <p:sldId id="283" r:id="rId10"/>
    <p:sldId id="309" r:id="rId11"/>
    <p:sldId id="306" r:id="rId12"/>
    <p:sldId id="305" r:id="rId13"/>
    <p:sldId id="314" r:id="rId14"/>
    <p:sldId id="307" r:id="rId15"/>
    <p:sldId id="315"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4298D3"/>
    <a:srgbClr val="1D4690"/>
    <a:srgbClr val="F2F5F7"/>
    <a:srgbClr val="DADDE0"/>
    <a:srgbClr val="ACACAC"/>
    <a:srgbClr val="666666"/>
    <a:srgbClr val="168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8" autoAdjust="0"/>
    <p:restoredTop sz="85286" autoAdjust="0"/>
  </p:normalViewPr>
  <p:slideViewPr>
    <p:cSldViewPr snapToObjects="1">
      <p:cViewPr varScale="1">
        <p:scale>
          <a:sx n="111" d="100"/>
          <a:sy n="111" d="100"/>
        </p:scale>
        <p:origin x="1760" y="192"/>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notesViewPr>
    <p:cSldViewPr snapToObjects="1">
      <p:cViewPr varScale="1">
        <p:scale>
          <a:sx n="87" d="100"/>
          <a:sy n="87" d="100"/>
        </p:scale>
        <p:origin x="345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11/20/19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Kelly Montenero, and I’ll be talking about Integrated</a:t>
            </a:r>
            <a:r>
              <a:rPr lang="en-US" baseline="0" dirty="0"/>
              <a:t> Ecosystem Assessments and how they can be used to improve resource management</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103517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a decline in stony coral live tissue area, </a:t>
            </a:r>
          </a:p>
        </p:txBody>
      </p:sp>
      <p:sp>
        <p:nvSpPr>
          <p:cNvPr id="4" name="Slide Number Placeholder 3"/>
          <p:cNvSpPr>
            <a:spLocks noGrp="1"/>
          </p:cNvSpPr>
          <p:nvPr>
            <p:ph type="sldNum" sz="quarter" idx="10"/>
          </p:nvPr>
        </p:nvSpPr>
        <p:spPr/>
        <p:txBody>
          <a:bodyPr/>
          <a:lstStyle/>
          <a:p>
            <a:fld id="{A679663B-47F3-AE4A-92C7-367FE9E30D9D}" type="slidenum">
              <a:rPr lang="en-US" smtClean="0"/>
              <a:t>11</a:t>
            </a:fld>
            <a:endParaRPr lang="en-US"/>
          </a:p>
        </p:txBody>
      </p:sp>
    </p:spTree>
    <p:extLst>
      <p:ext uri="{BB962C8B-B14F-4D97-AF65-F5344CB8AC3E}">
        <p14:creationId xmlns:p14="http://schemas.microsoft.com/office/powerpoint/2010/main" val="181641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an increase in households</a:t>
            </a:r>
            <a:r>
              <a:rPr lang="en-US" baseline="0" dirty="0"/>
              <a:t> connected to central sewer in the Keys- good for water quality. </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12</a:t>
            </a:fld>
            <a:endParaRPr lang="en-US"/>
          </a:p>
        </p:txBody>
      </p:sp>
    </p:spTree>
    <p:extLst>
      <p:ext uri="{BB962C8B-B14F-4D97-AF65-F5344CB8AC3E}">
        <p14:creationId xmlns:p14="http://schemas.microsoft.com/office/powerpoint/2010/main" val="383267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happy</a:t>
            </a:r>
            <a:r>
              <a:rPr lang="en-US" baseline="0" dirty="0"/>
              <a:t> that others in the research and resource management community are using our suite of indicators as well. They were used in sanctuary management plan update draft environmental impact statement, they will contribute to next sanctuary condition report</a:t>
            </a:r>
          </a:p>
          <a:p>
            <a:r>
              <a:rPr lang="en-US" baseline="0" dirty="0"/>
              <a:t>Dovetailing with NCRMP status report, requested to be used by FWRI , FIU and WVU work as well. </a:t>
            </a:r>
            <a:endParaRPr lang="en-US" dirty="0"/>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13</a:t>
            </a:fld>
            <a:endParaRPr lang="en-US"/>
          </a:p>
        </p:txBody>
      </p:sp>
    </p:spTree>
    <p:extLst>
      <p:ext uri="{BB962C8B-B14F-4D97-AF65-F5344CB8AC3E}">
        <p14:creationId xmlns:p14="http://schemas.microsoft.com/office/powerpoint/2010/main" val="1684846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steps: </a:t>
            </a:r>
          </a:p>
          <a:p>
            <a:r>
              <a:rPr lang="en-US" baseline="0" dirty="0"/>
              <a:t>Threshold analysis for risk assessment</a:t>
            </a:r>
          </a:p>
          <a:p>
            <a:r>
              <a:rPr lang="en-US" baseline="0" dirty="0"/>
              <a:t>Working on an interactive web tool of key indicators’ trends and a clickable conceptual model</a:t>
            </a:r>
          </a:p>
          <a:p>
            <a:r>
              <a:rPr lang="en-US" baseline="0" dirty="0"/>
              <a:t>Supporting a full updated condition report</a:t>
            </a:r>
          </a:p>
          <a:p>
            <a:r>
              <a:rPr lang="en-US" dirty="0"/>
              <a:t>We were asked by Office of National Marine Sanctuaries to transfer this work to other sanctuaries for indicator selection and condition report process</a:t>
            </a:r>
          </a:p>
          <a:p>
            <a:endParaRPr lang="en-US" dirty="0"/>
          </a:p>
          <a:p>
            <a:r>
              <a:rPr lang="en-US" dirty="0"/>
              <a:t>Interactive Tool for Key Indicators can be found here: https://</a:t>
            </a:r>
            <a:r>
              <a:rPr lang="en-US" dirty="0" err="1"/>
              <a:t>www.aoml.noaa.gov</a:t>
            </a:r>
            <a:r>
              <a:rPr lang="en-US" dirty="0"/>
              <a:t>/</a:t>
            </a:r>
            <a:r>
              <a:rPr lang="en-US" dirty="0" err="1"/>
              <a:t>ocd</a:t>
            </a:r>
            <a:r>
              <a:rPr lang="en-US" dirty="0"/>
              <a:t>/</a:t>
            </a:r>
            <a:r>
              <a:rPr lang="en-US" dirty="0" err="1"/>
              <a:t>ocdweb</a:t>
            </a:r>
            <a:r>
              <a:rPr lang="en-US" dirty="0"/>
              <a:t>/ESR_GOMIEA/</a:t>
            </a:r>
            <a:r>
              <a:rPr lang="en-US" dirty="0" err="1"/>
              <a:t>lulc.html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14</a:t>
            </a:fld>
            <a:endParaRPr lang="en-US"/>
          </a:p>
        </p:txBody>
      </p:sp>
    </p:spTree>
    <p:extLst>
      <p:ext uri="{BB962C8B-B14F-4D97-AF65-F5344CB8AC3E}">
        <p14:creationId xmlns:p14="http://schemas.microsoft.com/office/powerpoint/2010/main" val="376867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IEAs work to provide the best available science to inform management decisions, using a multi-step approach that provides a framework to support ecosystem-based management - integrating existing science and also building additional capacity to provide natural resource managers with a broader understanding of the ecosystem and make fully informed decisions. Our</a:t>
            </a:r>
            <a:r>
              <a:rPr lang="en-US" baseline="0" dirty="0"/>
              <a:t> FKNMS work lead here at AOML is strong due to the </a:t>
            </a:r>
            <a:r>
              <a:rPr lang="en-US" dirty="0"/>
              <a:t>interdisciplinary network of science and management partners. Our work can serve as an outreach and visualization tool to stakeholders, a novel quantitative and qualitative approach to selecting best fit</a:t>
            </a:r>
            <a:r>
              <a:rPr lang="en-US" baseline="0" dirty="0"/>
              <a:t> </a:t>
            </a:r>
            <a:r>
              <a:rPr lang="en-US" dirty="0"/>
              <a:t>indicators, a review of baseline conditions relevant to management actions and as science</a:t>
            </a:r>
            <a:r>
              <a:rPr lang="en-US" baseline="0" dirty="0"/>
              <a:t> information for decisions regarding regulations, with the common effort of preserving and enjoying our national sanctuaries. </a:t>
            </a:r>
            <a:endParaRPr lang="en-US" dirty="0"/>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15</a:t>
            </a:fld>
            <a:endParaRPr lang="en-US"/>
          </a:p>
        </p:txBody>
      </p:sp>
    </p:spTree>
    <p:extLst>
      <p:ext uri="{BB962C8B-B14F-4D97-AF65-F5344CB8AC3E}">
        <p14:creationId xmlns:p14="http://schemas.microsoft.com/office/powerpoint/2010/main" val="56273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NOAA’s Integrated Ecosystem Assessments (IEA) are an approach to Ecosystem-Based Management. This integrates all components of an ecosystem, including humans, into the decision-making process of natural</a:t>
            </a:r>
            <a:r>
              <a:rPr lang="en-US" baseline="0" dirty="0"/>
              <a:t> resource managers. </a:t>
            </a:r>
            <a:r>
              <a:rPr lang="en-US" dirty="0"/>
              <a:t>The approach is a NOAA-wide initiative, but</a:t>
            </a:r>
            <a:r>
              <a:rPr lang="en-US" baseline="0" dirty="0"/>
              <a:t> specific and flexible to regions. </a:t>
            </a:r>
            <a:r>
              <a:rPr lang="en-US" dirty="0"/>
              <a:t>Inter disciplinary and inter line office, with the leadership for</a:t>
            </a:r>
            <a:r>
              <a:rPr lang="en-US" baseline="0" dirty="0"/>
              <a:t> OAR at AOML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66457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IEAs are a decision support process using diverse</a:t>
            </a:r>
            <a:r>
              <a:rPr lang="en-US" baseline="0" dirty="0"/>
              <a:t> </a:t>
            </a:r>
            <a:r>
              <a:rPr lang="en-US" dirty="0"/>
              <a:t>data. They are modular, scalable and iterative, and the goal</a:t>
            </a:r>
            <a:r>
              <a:rPr lang="en-US" baseline="0" dirty="0"/>
              <a:t> </a:t>
            </a:r>
            <a:r>
              <a:rPr lang="en-US" dirty="0"/>
              <a:t>is to provide assessments of the</a:t>
            </a:r>
            <a:r>
              <a:rPr lang="en-US" baseline="0" dirty="0"/>
              <a:t> ecosystem across ocean-use sectors. </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3</a:t>
            </a:fld>
            <a:endParaRPr lang="en-US"/>
          </a:p>
        </p:txBody>
      </p:sp>
    </p:spTree>
    <p:extLst>
      <p:ext uri="{BB962C8B-B14F-4D97-AF65-F5344CB8AC3E}">
        <p14:creationId xmlns:p14="http://schemas.microsoft.com/office/powerpoint/2010/main" val="391467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region headed up at AOML is the Gulf of Mexico IEA. There are four focal</a:t>
            </a:r>
            <a:r>
              <a:rPr lang="en-US" baseline="0" dirty="0"/>
              <a:t> areas: sediment diversions in Louisiana, fisheries management council support, improving community resilience to red tide in SW Florida, and our work assessing ecosystem condition in the Florida Keys National Marine Sanctuary, which I’ll focus on. </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4</a:t>
            </a:fld>
            <a:endParaRPr lang="en-US"/>
          </a:p>
        </p:txBody>
      </p:sp>
    </p:spTree>
    <p:extLst>
      <p:ext uri="{BB962C8B-B14F-4D97-AF65-F5344CB8AC3E}">
        <p14:creationId xmlns:p14="http://schemas.microsoft.com/office/powerpoint/2010/main" val="284015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NOAA’s IEA program has been partnering with the Office of National Marine Sanctuaries to advance the science behind Sanctuary status and management.</a:t>
            </a:r>
            <a:r>
              <a:rPr lang="en-US" baseline="0" dirty="0"/>
              <a:t> This is a great partnership to pair best science with a management body and process. </a:t>
            </a:r>
          </a:p>
          <a:p>
            <a:r>
              <a:rPr lang="en-US" baseline="0" dirty="0"/>
              <a:t>We developed a process to identify ecosystem and socioeconomic indicators that relate to the Sanctuary Condition Report. Condition reports are  a way for Sanctuaries to track changes in condition to see when updates are necessary. </a:t>
            </a:r>
          </a:p>
          <a:p>
            <a:r>
              <a:rPr lang="en-US" baseline="0" dirty="0"/>
              <a:t>This was a vetted, qualitative and quantitative process centered around an expert workshop that we hosted. We then worked with partners to obtain data sets (6 from AOML monitoring), and then analyzed the status and trends of these indicators, especially focusing on the last 5 years. This approach is now being transferred to other sanctuaries in the system</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2800005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Sanctuary has been in a</a:t>
            </a:r>
            <a:r>
              <a:rPr lang="en-US" baseline="0" dirty="0"/>
              <a:t> long process of updating its management plan, and when new leadership came in to the Sanctuary, we partnered to integrate IEA work into the update effort with indicator selection and product development. Some of our indicator analyses were able to support the DEIS and SAC briefing this summer</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320769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ended up with 56 indicators and</a:t>
            </a:r>
            <a:r>
              <a:rPr lang="en-US" baseline="0" dirty="0"/>
              <a:t> sub indicators, in 6 categories, </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226069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thanks to the input of 32 experts who participated in our process and provided data, including AOML scientists.</a:t>
            </a:r>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8</a:t>
            </a:fld>
            <a:endParaRPr lang="en-US"/>
          </a:p>
        </p:txBody>
      </p:sp>
    </p:spTree>
    <p:extLst>
      <p:ext uri="{BB962C8B-B14F-4D97-AF65-F5344CB8AC3E}">
        <p14:creationId xmlns:p14="http://schemas.microsoft.com/office/powerpoint/2010/main" val="356982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status and trends of a few key indicators.</a:t>
            </a:r>
            <a:r>
              <a:rPr lang="en-US" baseline="0" dirty="0"/>
              <a:t> You can see a drop in total registered vessels concurrent with the recession, and a similar drop in total commercial fishing trips, both recovering</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1076194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C87DC2C1-AFF5-E743-A642-EB85D9C475AB}"/>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A8D0F53F-CADD-9448-BE3D-0E40DD004CA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893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9322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2775A5CF-DFF2-ED41-8EDA-C2F50538DC89}"/>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
        <p:nvSpPr>
          <p:cNvPr id="9" name="Rectangle 8">
            <a:extLst>
              <a:ext uri="{FF2B5EF4-FFF2-40B4-BE49-F238E27FC236}">
                <a16:creationId xmlns:a16="http://schemas.microsoft.com/office/drawing/2014/main" id="{C2C6D735-227C-7540-8FA0-77882C681B48}"/>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sp>
        <p:nvSpPr>
          <p:cNvPr id="7" name="Rectangle 6">
            <a:extLst>
              <a:ext uri="{FF2B5EF4-FFF2-40B4-BE49-F238E27FC236}">
                <a16:creationId xmlns:a16="http://schemas.microsoft.com/office/drawing/2014/main" id="{D2282955-A045-E541-ACDA-2C4A285E770A}"/>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70" r:id="rId3"/>
    <p:sldLayoutId id="2147483658" r:id="rId4"/>
    <p:sldLayoutId id="2147483650" r:id="rId5"/>
    <p:sldLayoutId id="2147483660" r:id="rId6"/>
    <p:sldLayoutId id="2147483657" r:id="rId7"/>
    <p:sldLayoutId id="2147483656" r:id="rId8"/>
    <p:sldLayoutId id="2147483661" r:id="rId9"/>
    <p:sldLayoutId id="2147483662" r:id="rId10"/>
    <p:sldLayoutId id="2147483653" r:id="rId11"/>
    <p:sldLayoutId id="2147483654" r:id="rId12"/>
    <p:sldLayoutId id="2147483655" r:id="rId13"/>
    <p:sldLayoutId id="2147483663" r:id="rId14"/>
    <p:sldLayoutId id="2147483659" r:id="rId15"/>
    <p:sldLayoutId id="2147483664" r:id="rId16"/>
    <p:sldLayoutId id="2147483672" r:id="rId17"/>
    <p:sldLayoutId id="2147483669" r:id="rId18"/>
    <p:sldLayoutId id="2147483665" r:id="rId19"/>
    <p:sldLayoutId id="2147483666" r:id="rId20"/>
    <p:sldLayoutId id="2147483667" r:id="rId21"/>
  </p:sldLayoutIdLst>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7"/>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E259-B6F9-D34A-90C1-7F8C3901D048}"/>
              </a:ext>
            </a:extLst>
          </p:cNvPr>
          <p:cNvSpPr>
            <a:spLocks noGrp="1"/>
          </p:cNvSpPr>
          <p:nvPr>
            <p:ph type="title"/>
          </p:nvPr>
        </p:nvSpPr>
        <p:spPr/>
        <p:txBody>
          <a:bodyPr/>
          <a:lstStyle/>
          <a:p>
            <a:r>
              <a:rPr lang="en-US" dirty="0"/>
              <a:t>Using Integrated Ecosystem Assessments to improve resource management</a:t>
            </a:r>
          </a:p>
        </p:txBody>
      </p:sp>
      <p:sp>
        <p:nvSpPr>
          <p:cNvPr id="3" name="Text Placeholder 2">
            <a:extLst>
              <a:ext uri="{FF2B5EF4-FFF2-40B4-BE49-F238E27FC236}">
                <a16:creationId xmlns:a16="http://schemas.microsoft.com/office/drawing/2014/main" id="{5D367A49-99D7-5A42-B537-2A69CFDC9448}"/>
              </a:ext>
            </a:extLst>
          </p:cNvPr>
          <p:cNvSpPr>
            <a:spLocks noGrp="1"/>
          </p:cNvSpPr>
          <p:nvPr>
            <p:ph type="body" idx="1"/>
          </p:nvPr>
        </p:nvSpPr>
        <p:spPr>
          <a:xfrm>
            <a:off x="490603" y="4071937"/>
            <a:ext cx="2709797" cy="500063"/>
          </a:xfrm>
        </p:spPr>
        <p:txBody>
          <a:bodyPr/>
          <a:lstStyle/>
          <a:p>
            <a:r>
              <a:rPr lang="en-US" dirty="0"/>
              <a:t>Kelly </a:t>
            </a:r>
            <a:r>
              <a:rPr lang="en-US" dirty="0" err="1"/>
              <a:t>Montenero</a:t>
            </a:r>
            <a:endParaRPr lang="en-US" dirty="0"/>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pic>
        <p:nvPicPr>
          <p:cNvPr id="6" name="Picture 5">
            <a:extLst>
              <a:ext uri="{FF2B5EF4-FFF2-40B4-BE49-F238E27FC236}">
                <a16:creationId xmlns:a16="http://schemas.microsoft.com/office/drawing/2014/main" id="{79FA339B-8142-9344-BF4B-F5D42287F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0" y="3660937"/>
            <a:ext cx="1295400" cy="1258726"/>
          </a:xfrm>
          <a:prstGeom prst="rect">
            <a:avLst/>
          </a:prstGeom>
        </p:spPr>
      </p:pic>
    </p:spTree>
    <p:extLst>
      <p:ext uri="{BB962C8B-B14F-4D97-AF65-F5344CB8AC3E}">
        <p14:creationId xmlns:p14="http://schemas.microsoft.com/office/powerpoint/2010/main" val="1973058083"/>
      </p:ext>
    </p:extLst>
  </p:cSld>
  <p:clrMapOvr>
    <a:masterClrMapping/>
  </p:clrMapOvr>
  <mc:AlternateContent xmlns:mc="http://schemas.openxmlformats.org/markup-compatibility/2006" xmlns:p14="http://schemas.microsoft.com/office/powerpoint/2010/main">
    <mc:Choice Requires="p14">
      <p:transition p14:dur="0" advClick="0" advTm="17000"/>
    </mc:Choice>
    <mc:Fallback xmlns="">
      <p:transition advClick="0" advTm="1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and Trends of Key Indicators</a:t>
            </a:r>
          </a:p>
        </p:txBody>
      </p:sp>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535988" y="2590800"/>
            <a:ext cx="8653247" cy="3361638"/>
          </a:xfrm>
          <a:prstGeom prst="rect">
            <a:avLst/>
          </a:prstGeom>
        </p:spPr>
      </p:pic>
      <p:sp>
        <p:nvSpPr>
          <p:cNvPr id="4" name="Slide Number Placeholder 3"/>
          <p:cNvSpPr>
            <a:spLocks noGrp="1"/>
          </p:cNvSpPr>
          <p:nvPr>
            <p:ph type="sldNum" sz="quarter" idx="12"/>
          </p:nvPr>
        </p:nvSpPr>
        <p:spPr/>
        <p:txBody>
          <a:bodyPr/>
          <a:lstStyle/>
          <a:p>
            <a:fld id="{1CA897ED-F933-F140-B965-41326E641414}" type="slidenum">
              <a:rPr lang="en-US" smtClean="0"/>
              <a:t>10</a:t>
            </a:fld>
            <a:endParaRPr lang="en-US"/>
          </a:p>
        </p:txBody>
      </p:sp>
      <p:pic>
        <p:nvPicPr>
          <p:cNvPr id="6" name="Picture 5"/>
          <p:cNvPicPr>
            <a:picLocks noChangeAspect="1"/>
          </p:cNvPicPr>
          <p:nvPr/>
        </p:nvPicPr>
        <p:blipFill>
          <a:blip r:embed="rId3"/>
          <a:stretch>
            <a:fillRect/>
          </a:stretch>
        </p:blipFill>
        <p:spPr>
          <a:xfrm>
            <a:off x="688740" y="2138287"/>
            <a:ext cx="1847248" cy="1518036"/>
          </a:xfrm>
          <a:prstGeom prst="rect">
            <a:avLst/>
          </a:prstGeom>
        </p:spPr>
      </p:pic>
      <p:pic>
        <p:nvPicPr>
          <p:cNvPr id="7" name="Picture 6"/>
          <p:cNvPicPr>
            <a:picLocks noChangeAspect="1"/>
          </p:cNvPicPr>
          <p:nvPr/>
        </p:nvPicPr>
        <p:blipFill>
          <a:blip r:embed="rId4"/>
          <a:stretch>
            <a:fillRect/>
          </a:stretch>
        </p:blipFill>
        <p:spPr>
          <a:xfrm>
            <a:off x="176677" y="3091371"/>
            <a:ext cx="932769" cy="902286"/>
          </a:xfrm>
          <a:prstGeom prst="rect">
            <a:avLst/>
          </a:prstGeom>
        </p:spPr>
      </p:pic>
      <p:sp>
        <p:nvSpPr>
          <p:cNvPr id="8" name="Rectangle 7"/>
          <p:cNvSpPr/>
          <p:nvPr/>
        </p:nvSpPr>
        <p:spPr>
          <a:xfrm>
            <a:off x="4147733" y="2253734"/>
            <a:ext cx="5429756" cy="369332"/>
          </a:xfrm>
          <a:prstGeom prst="rect">
            <a:avLst/>
          </a:prstGeom>
        </p:spPr>
        <p:txBody>
          <a:bodyPr wrap="none">
            <a:spAutoFit/>
          </a:bodyPr>
          <a:lstStyle/>
          <a:p>
            <a:r>
              <a:rPr lang="en-US" dirty="0">
                <a:solidFill>
                  <a:srgbClr val="575757"/>
                </a:solidFill>
              </a:rPr>
              <a:t>Total commercial fishing trips out of Monroe County</a:t>
            </a:r>
          </a:p>
        </p:txBody>
      </p:sp>
    </p:spTree>
    <p:extLst>
      <p:ext uri="{BB962C8B-B14F-4D97-AF65-F5344CB8AC3E}">
        <p14:creationId xmlns:p14="http://schemas.microsoft.com/office/powerpoint/2010/main" val="38686257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11</a:t>
            </a:fld>
            <a:endParaRPr lang="en-US"/>
          </a:p>
        </p:txBody>
      </p:sp>
      <p:sp>
        <p:nvSpPr>
          <p:cNvPr id="17" name="Title 3">
            <a:extLst>
              <a:ext uri="{FF2B5EF4-FFF2-40B4-BE49-F238E27FC236}">
                <a16:creationId xmlns:a16="http://schemas.microsoft.com/office/drawing/2014/main" id="{9E424785-02C1-4144-9E53-E543430B0584}"/>
              </a:ext>
            </a:extLst>
          </p:cNvPr>
          <p:cNvSpPr>
            <a:spLocks noGrp="1"/>
          </p:cNvSpPr>
          <p:nvPr>
            <p:ph type="title"/>
          </p:nvPr>
        </p:nvSpPr>
        <p:spPr>
          <a:xfrm>
            <a:off x="304800" y="1073563"/>
            <a:ext cx="9372600" cy="771870"/>
          </a:xfrm>
        </p:spPr>
        <p:txBody>
          <a:bodyPr/>
          <a:lstStyle/>
          <a:p>
            <a:r>
              <a:rPr lang="en-US" dirty="0"/>
              <a:t>Status and Trends of Key Indicators</a:t>
            </a:r>
          </a:p>
        </p:txBody>
      </p:sp>
      <p:sp>
        <p:nvSpPr>
          <p:cNvPr id="18" name="Rectangle 17">
            <a:extLst>
              <a:ext uri="{FF2B5EF4-FFF2-40B4-BE49-F238E27FC236}">
                <a16:creationId xmlns:a16="http://schemas.microsoft.com/office/drawing/2014/main" id="{F046F563-CD21-6449-A7EF-720BEC57DFC5}"/>
              </a:ext>
            </a:extLst>
          </p:cNvPr>
          <p:cNvSpPr/>
          <p:nvPr/>
        </p:nvSpPr>
        <p:spPr>
          <a:xfrm>
            <a:off x="2819400" y="1885890"/>
            <a:ext cx="6553200" cy="400110"/>
          </a:xfrm>
          <a:prstGeom prst="rect">
            <a:avLst/>
          </a:prstGeom>
        </p:spPr>
        <p:txBody>
          <a:bodyPr wrap="square">
            <a:spAutoFit/>
          </a:bodyPr>
          <a:lstStyle/>
          <a:p>
            <a:pPr algn="just"/>
            <a:r>
              <a:rPr lang="en-US" sz="2000" dirty="0">
                <a:solidFill>
                  <a:srgbClr val="575757"/>
                </a:solidFill>
              </a:rPr>
              <a:t>Stony coral live tissue area, Florida Keys 2011-2017</a:t>
            </a:r>
          </a:p>
        </p:txBody>
      </p:sp>
      <p:pic>
        <p:nvPicPr>
          <p:cNvPr id="9" name="Content Placeholder 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71600" y="2286000"/>
            <a:ext cx="9234292" cy="353764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6400" y="1600200"/>
            <a:ext cx="1905000" cy="1645341"/>
          </a:xfrm>
          <a:prstGeom prst="rect">
            <a:avLst/>
          </a:prstGeom>
        </p:spPr>
      </p:pic>
    </p:spTree>
    <p:extLst>
      <p:ext uri="{BB962C8B-B14F-4D97-AF65-F5344CB8AC3E}">
        <p14:creationId xmlns:p14="http://schemas.microsoft.com/office/powerpoint/2010/main" val="52837694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12</a:t>
            </a:fld>
            <a:endParaRPr lang="en-US"/>
          </a:p>
        </p:txBody>
      </p:sp>
      <p:sp>
        <p:nvSpPr>
          <p:cNvPr id="17" name="Title 3">
            <a:extLst>
              <a:ext uri="{FF2B5EF4-FFF2-40B4-BE49-F238E27FC236}">
                <a16:creationId xmlns:a16="http://schemas.microsoft.com/office/drawing/2014/main" id="{9E424785-02C1-4144-9E53-E543430B0584}"/>
              </a:ext>
            </a:extLst>
          </p:cNvPr>
          <p:cNvSpPr>
            <a:spLocks noGrp="1"/>
          </p:cNvSpPr>
          <p:nvPr>
            <p:ph type="title"/>
          </p:nvPr>
        </p:nvSpPr>
        <p:spPr>
          <a:xfrm>
            <a:off x="304800" y="1143000"/>
            <a:ext cx="11329792" cy="771870"/>
          </a:xfrm>
        </p:spPr>
        <p:txBody>
          <a:bodyPr/>
          <a:lstStyle/>
          <a:p>
            <a:r>
              <a:rPr lang="en-US" dirty="0"/>
              <a:t>Status and Trends of Key Indicators</a:t>
            </a:r>
          </a:p>
        </p:txBody>
      </p:sp>
      <p:sp>
        <p:nvSpPr>
          <p:cNvPr id="18" name="Rectangle 17">
            <a:extLst>
              <a:ext uri="{FF2B5EF4-FFF2-40B4-BE49-F238E27FC236}">
                <a16:creationId xmlns:a16="http://schemas.microsoft.com/office/drawing/2014/main" id="{F046F563-CD21-6449-A7EF-720BEC57DFC5}"/>
              </a:ext>
            </a:extLst>
          </p:cNvPr>
          <p:cNvSpPr/>
          <p:nvPr/>
        </p:nvSpPr>
        <p:spPr>
          <a:xfrm>
            <a:off x="2485850" y="2018061"/>
            <a:ext cx="8991600" cy="400110"/>
          </a:xfrm>
          <a:prstGeom prst="rect">
            <a:avLst/>
          </a:prstGeom>
        </p:spPr>
        <p:txBody>
          <a:bodyPr wrap="square">
            <a:spAutoFit/>
          </a:bodyPr>
          <a:lstStyle/>
          <a:p>
            <a:pPr algn="ctr"/>
            <a:r>
              <a:rPr lang="en-US" sz="2000" dirty="0">
                <a:solidFill>
                  <a:srgbClr val="575757"/>
                </a:solidFill>
              </a:rPr>
              <a:t>Total number of households connected to wastewater treatment</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9800" y="2362200"/>
            <a:ext cx="9543700" cy="3625515"/>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90240"/>
            <a:ext cx="2081928" cy="1339157"/>
          </a:xfrm>
          <a:prstGeom prst="rect">
            <a:avLst/>
          </a:prstGeom>
        </p:spPr>
      </p:pic>
    </p:spTree>
    <p:extLst>
      <p:ext uri="{BB962C8B-B14F-4D97-AF65-F5344CB8AC3E}">
        <p14:creationId xmlns:p14="http://schemas.microsoft.com/office/powerpoint/2010/main" val="114123247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75BC50-11C1-7643-B271-61D51AE1437A}"/>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492100EA-6DA3-2840-8FDC-9FC0D0402F8F}"/>
              </a:ext>
            </a:extLst>
          </p:cNvPr>
          <p:cNvSpPr>
            <a:spLocks noGrp="1"/>
          </p:cNvSpPr>
          <p:nvPr>
            <p:ph type="sldNum" sz="quarter" idx="12"/>
          </p:nvPr>
        </p:nvSpPr>
        <p:spPr/>
        <p:txBody>
          <a:bodyPr/>
          <a:lstStyle/>
          <a:p>
            <a:fld id="{1CA897ED-F933-F140-B965-41326E641414}" type="slidenum">
              <a:rPr lang="en-US" smtClean="0"/>
              <a:t>13</a:t>
            </a:fld>
            <a:endParaRPr lang="en-US"/>
          </a:p>
        </p:txBody>
      </p:sp>
      <p:sp>
        <p:nvSpPr>
          <p:cNvPr id="4" name="Title 3">
            <a:extLst>
              <a:ext uri="{FF2B5EF4-FFF2-40B4-BE49-F238E27FC236}">
                <a16:creationId xmlns:a16="http://schemas.microsoft.com/office/drawing/2014/main" id="{B2B0406E-C31B-A842-8A91-65DC0C01472D}"/>
              </a:ext>
            </a:extLst>
          </p:cNvPr>
          <p:cNvSpPr>
            <a:spLocks noGrp="1"/>
          </p:cNvSpPr>
          <p:nvPr>
            <p:ph type="title"/>
          </p:nvPr>
        </p:nvSpPr>
        <p:spPr>
          <a:xfrm>
            <a:off x="457200" y="1066801"/>
            <a:ext cx="4419600" cy="2209800"/>
          </a:xfrm>
        </p:spPr>
        <p:txBody>
          <a:bodyPr/>
          <a:lstStyle/>
          <a:p>
            <a:r>
              <a:rPr lang="en-US" dirty="0"/>
              <a:t>Indicator Adoption by Partners</a:t>
            </a:r>
          </a:p>
        </p:txBody>
      </p:sp>
      <p:sp>
        <p:nvSpPr>
          <p:cNvPr id="5" name="Text Placeholder 4">
            <a:extLst>
              <a:ext uri="{FF2B5EF4-FFF2-40B4-BE49-F238E27FC236}">
                <a16:creationId xmlns:a16="http://schemas.microsoft.com/office/drawing/2014/main" id="{6B6648E9-DB9C-694F-8142-D57C0365F3B0}"/>
              </a:ext>
            </a:extLst>
          </p:cNvPr>
          <p:cNvSpPr>
            <a:spLocks noGrp="1"/>
          </p:cNvSpPr>
          <p:nvPr>
            <p:ph type="body" idx="13"/>
          </p:nvPr>
        </p:nvSpPr>
        <p:spPr>
          <a:xfrm>
            <a:off x="490603" y="3429001"/>
            <a:ext cx="4419600" cy="2743200"/>
          </a:xfrm>
        </p:spPr>
        <p:txBody>
          <a:bodyPr/>
          <a:lstStyle/>
          <a:p>
            <a:pPr marL="342900" indent="-342900">
              <a:buFont typeface="Arial" panose="020B0604020202020204" pitchFamily="34" charset="0"/>
              <a:buChar char="•"/>
            </a:pPr>
            <a:r>
              <a:rPr lang="en-US" dirty="0"/>
              <a:t>Sanctuary management plan DEIS</a:t>
            </a:r>
          </a:p>
          <a:p>
            <a:pPr marL="342900" indent="-342900">
              <a:buFont typeface="Arial" panose="020B0604020202020204" pitchFamily="34" charset="0"/>
              <a:buChar char="•"/>
            </a:pPr>
            <a:r>
              <a:rPr lang="en-US" dirty="0"/>
              <a:t>Other Sanctuary condition report efforts </a:t>
            </a:r>
          </a:p>
          <a:p>
            <a:pPr marL="342900" indent="-342900">
              <a:buFont typeface="Arial" panose="020B0604020202020204" pitchFamily="34" charset="0"/>
              <a:buChar char="•"/>
            </a:pPr>
            <a:r>
              <a:rPr lang="en-US" dirty="0"/>
              <a:t>CRCP NCRMP status report </a:t>
            </a:r>
            <a:br>
              <a:rPr lang="en-US" dirty="0"/>
            </a:br>
            <a:r>
              <a:rPr lang="en-US" dirty="0"/>
              <a:t>FWRI status report</a:t>
            </a:r>
          </a:p>
        </p:txBody>
      </p:sp>
      <p:pic>
        <p:nvPicPr>
          <p:cNvPr id="9" name="Picture Placeholder 1">
            <a:extLst>
              <a:ext uri="{FF2B5EF4-FFF2-40B4-BE49-F238E27FC236}">
                <a16:creationId xmlns:a16="http://schemas.microsoft.com/office/drawing/2014/main" id="{019D4E45-1893-454D-9C6A-9B87738BF9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5400" y="914400"/>
            <a:ext cx="7098792" cy="5410200"/>
          </a:xfrm>
          <a:prstGeom prst="rect">
            <a:avLst/>
          </a:prstGeom>
        </p:spPr>
      </p:pic>
    </p:spTree>
    <p:extLst>
      <p:ext uri="{BB962C8B-B14F-4D97-AF65-F5344CB8AC3E}">
        <p14:creationId xmlns:p14="http://schemas.microsoft.com/office/powerpoint/2010/main" val="53006201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914400" y="1981200"/>
            <a:ext cx="10515600" cy="3409075"/>
          </a:xfrm>
        </p:spPr>
        <p:txBody>
          <a:bodyPr/>
          <a:lstStyle/>
          <a:p>
            <a:r>
              <a:rPr lang="en-US" sz="2600" dirty="0"/>
              <a:t>Full IEA with threshold analysis and risk assessment to inform management in the FKNMS</a:t>
            </a:r>
          </a:p>
          <a:p>
            <a:r>
              <a:rPr lang="en-US" sz="2600" dirty="0"/>
              <a:t>Interactive web tool of key indicators and clickable conceptual model</a:t>
            </a:r>
          </a:p>
          <a:p>
            <a:r>
              <a:rPr lang="en-US" sz="2600" dirty="0"/>
              <a:t>Full updated condition report for Sanctuary</a:t>
            </a:r>
          </a:p>
          <a:p>
            <a:endParaRPr lang="en-US" sz="2600" dirty="0"/>
          </a:p>
          <a:p>
            <a:endParaRPr lang="en-US" sz="2600" dirty="0"/>
          </a:p>
          <a:p>
            <a:r>
              <a:rPr lang="en-US" sz="2600" dirty="0"/>
              <a:t>Risk assessments</a:t>
            </a:r>
          </a:p>
          <a:p>
            <a:pPr marL="0" indent="0">
              <a:buNone/>
            </a:pPr>
            <a:endParaRPr lang="en-US" dirty="0"/>
          </a:p>
        </p:txBody>
      </p:sp>
      <p:sp>
        <p:nvSpPr>
          <p:cNvPr id="4" name="Slide Number Placeholder 3"/>
          <p:cNvSpPr>
            <a:spLocks noGrp="1"/>
          </p:cNvSpPr>
          <p:nvPr>
            <p:ph type="sldNum" sz="quarter" idx="12"/>
          </p:nvPr>
        </p:nvSpPr>
        <p:spPr/>
        <p:txBody>
          <a:bodyPr/>
          <a:lstStyle/>
          <a:p>
            <a:fld id="{1CA897ED-F933-F140-B965-41326E641414}" type="slidenum">
              <a:rPr lang="en-US" smtClean="0"/>
              <a:t>14</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25"/>
          <a:stretch/>
        </p:blipFill>
        <p:spPr>
          <a:xfrm>
            <a:off x="-87746" y="4028276"/>
            <a:ext cx="12355946" cy="2827415"/>
          </a:xfrm>
          <a:prstGeom prst="rect">
            <a:avLst/>
          </a:prstGeom>
        </p:spPr>
      </p:pic>
      <p:pic>
        <p:nvPicPr>
          <p:cNvPr id="8" name="Picture 7">
            <a:extLst>
              <a:ext uri="{FF2B5EF4-FFF2-40B4-BE49-F238E27FC236}">
                <a16:creationId xmlns:a16="http://schemas.microsoft.com/office/drawing/2014/main" id="{381DB8FD-119D-684F-B220-33D2FACBD7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4028276"/>
            <a:ext cx="12291365" cy="2842378"/>
          </a:xfrm>
          <a:prstGeom prst="rect">
            <a:avLst/>
          </a:prstGeom>
        </p:spPr>
      </p:pic>
    </p:spTree>
    <p:extLst>
      <p:ext uri="{BB962C8B-B14F-4D97-AF65-F5344CB8AC3E}">
        <p14:creationId xmlns:p14="http://schemas.microsoft.com/office/powerpoint/2010/main" val="849934896"/>
      </p:ext>
    </p:extLst>
  </p:cSld>
  <p:clrMapOvr>
    <a:masterClrMapping/>
  </p:clrMapOvr>
  <mc:AlternateContent xmlns:mc="http://schemas.openxmlformats.org/markup-compatibility/2006" xmlns:p14="http://schemas.microsoft.com/office/powerpoint/2010/main">
    <mc:Choice Requires="p14">
      <p:transition p14:dur="0" advClick="0" advTm="21000"/>
    </mc:Choice>
    <mc:Fallback xmlns="">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AA9A24-DC00-B043-A19C-27E1A61B8708}"/>
              </a:ext>
            </a:extLst>
          </p:cNvPr>
          <p:cNvSpPr>
            <a:spLocks noGrp="1"/>
          </p:cNvSpPr>
          <p:nvPr>
            <p:ph type="sldNum" sz="quarter" idx="12"/>
          </p:nvPr>
        </p:nvSpPr>
        <p:spPr/>
        <p:txBody>
          <a:bodyPr/>
          <a:lstStyle/>
          <a:p>
            <a:fld id="{1CA897ED-F933-F140-B965-41326E641414}" type="slidenum">
              <a:rPr lang="en-US" smtClean="0"/>
              <a:t>15</a:t>
            </a:fld>
            <a:endParaRPr lang="en-US"/>
          </a:p>
        </p:txBody>
      </p:sp>
      <p:sp>
        <p:nvSpPr>
          <p:cNvPr id="4" name="Title 3">
            <a:extLst>
              <a:ext uri="{FF2B5EF4-FFF2-40B4-BE49-F238E27FC236}">
                <a16:creationId xmlns:a16="http://schemas.microsoft.com/office/drawing/2014/main" id="{6A60E589-239A-AC4A-B033-DA97C565A0AA}"/>
              </a:ext>
            </a:extLst>
          </p:cNvPr>
          <p:cNvSpPr>
            <a:spLocks noGrp="1"/>
          </p:cNvSpPr>
          <p:nvPr>
            <p:ph type="title"/>
          </p:nvPr>
        </p:nvSpPr>
        <p:spPr>
          <a:xfrm>
            <a:off x="457200" y="1066801"/>
            <a:ext cx="4419600" cy="1752600"/>
          </a:xfrm>
        </p:spPr>
        <p:txBody>
          <a:bodyPr/>
          <a:lstStyle/>
          <a:p>
            <a:r>
              <a:rPr lang="en-US" dirty="0"/>
              <a:t>Summary</a:t>
            </a:r>
          </a:p>
        </p:txBody>
      </p:sp>
      <p:sp>
        <p:nvSpPr>
          <p:cNvPr id="5" name="Text Placeholder 4">
            <a:extLst>
              <a:ext uri="{FF2B5EF4-FFF2-40B4-BE49-F238E27FC236}">
                <a16:creationId xmlns:a16="http://schemas.microsoft.com/office/drawing/2014/main" id="{14EE7C61-CB1B-0346-BC9D-0563713A4551}"/>
              </a:ext>
            </a:extLst>
          </p:cNvPr>
          <p:cNvSpPr>
            <a:spLocks noGrp="1"/>
          </p:cNvSpPr>
          <p:nvPr>
            <p:ph type="body" idx="13"/>
          </p:nvPr>
        </p:nvSpPr>
        <p:spPr>
          <a:xfrm>
            <a:off x="490603" y="3581400"/>
            <a:ext cx="4419600" cy="1185863"/>
          </a:xfrm>
        </p:spPr>
        <p:txBody>
          <a:bodyPr/>
          <a:lstStyle/>
          <a:p>
            <a:r>
              <a:rPr lang="en-US" dirty="0"/>
              <a:t>IEA provide best science for management decisions </a:t>
            </a:r>
          </a:p>
          <a:p>
            <a:r>
              <a:rPr lang="en-US" dirty="0"/>
              <a:t>Supports sustainable Blue Economy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Content Placeholder 5">
            <a:extLst>
              <a:ext uri="{FF2B5EF4-FFF2-40B4-BE49-F238E27FC236}">
                <a16:creationId xmlns:a16="http://schemas.microsoft.com/office/drawing/2014/main" id="{636493E1-932B-F64D-957B-A3701B0E201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935A77B0-D20A-D848-BB9F-22FB127C8FAE}"/>
              </a:ext>
            </a:extLst>
          </p:cNvPr>
          <p:cNvSpPr/>
          <p:nvPr/>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5452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8"/>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ABA2-563D-934E-B2CA-EF498E2E2E0E}"/>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16</a:t>
            </a:fld>
            <a:endParaRPr lang="en-US"/>
          </a:p>
        </p:txBody>
      </p:sp>
    </p:spTree>
    <p:extLst>
      <p:ext uri="{BB962C8B-B14F-4D97-AF65-F5344CB8AC3E}">
        <p14:creationId xmlns:p14="http://schemas.microsoft.com/office/powerpoint/2010/main" val="41253375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838200" y="914400"/>
            <a:ext cx="10515600" cy="1325563"/>
          </a:xfrm>
        </p:spPr>
        <p:txBody>
          <a:bodyPr/>
          <a:lstStyle/>
          <a:p>
            <a:r>
              <a:rPr lang="en-US" dirty="0"/>
              <a:t>Integrated Ecosystem Assessments</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6" name="Picture 5">
            <a:extLst>
              <a:ext uri="{FF2B5EF4-FFF2-40B4-BE49-F238E27FC236}">
                <a16:creationId xmlns:a16="http://schemas.microsoft.com/office/drawing/2014/main" id="{B27A3418-1896-6945-8D41-FBED383F5B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0800" y="1752600"/>
            <a:ext cx="7010400" cy="4528904"/>
          </a:xfrm>
          <a:prstGeom prst="rect">
            <a:avLst/>
          </a:prstGeom>
        </p:spPr>
      </p:pic>
    </p:spTree>
    <p:extLst>
      <p:ext uri="{BB962C8B-B14F-4D97-AF65-F5344CB8AC3E}">
        <p14:creationId xmlns:p14="http://schemas.microsoft.com/office/powerpoint/2010/main" val="353486416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39788" y="2039083"/>
            <a:ext cx="5157787" cy="523875"/>
          </a:xfrm>
        </p:spPr>
        <p:txBody>
          <a:bodyPr/>
          <a:lstStyle/>
          <a:p>
            <a:r>
              <a:rPr lang="en-US" dirty="0"/>
              <a:t>Integrated Ecosystem Assessments: </a:t>
            </a:r>
          </a:p>
        </p:txBody>
      </p:sp>
      <p:sp>
        <p:nvSpPr>
          <p:cNvPr id="7" name="Content Placeholder 6"/>
          <p:cNvSpPr>
            <a:spLocks noGrp="1"/>
          </p:cNvSpPr>
          <p:nvPr>
            <p:ph sz="half" idx="2"/>
          </p:nvPr>
        </p:nvSpPr>
        <p:spPr>
          <a:xfrm>
            <a:off x="839788" y="2926080"/>
            <a:ext cx="5157787" cy="3080701"/>
          </a:xfrm>
        </p:spPr>
        <p:txBody>
          <a:bodyPr/>
          <a:lstStyle/>
          <a:p>
            <a:pPr marL="342900" lvl="0">
              <a:spcBef>
                <a:spcPts val="0"/>
              </a:spcBef>
              <a:buSzPts val="2000"/>
            </a:pPr>
            <a:r>
              <a:rPr lang="en-US" sz="1800" dirty="0">
                <a:latin typeface="+mn-lt"/>
                <a:ea typeface="Arial Narrow"/>
                <a:cs typeface="Arial Narrow"/>
                <a:sym typeface="Arial Narrow"/>
              </a:rPr>
              <a:t>Synthesize and analyze diverse data and ecosystem model outputs</a:t>
            </a:r>
            <a:endParaRPr lang="en-US" sz="1800" dirty="0">
              <a:latin typeface="+mn-lt"/>
              <a:cs typeface="+mn-cs"/>
            </a:endParaRPr>
          </a:p>
          <a:p>
            <a:pPr marL="342900" lvl="0" indent="-215900">
              <a:spcBef>
                <a:spcPts val="400"/>
              </a:spcBef>
              <a:buSzPts val="2000"/>
              <a:buNone/>
            </a:pPr>
            <a:endParaRPr lang="en-US" sz="1800" dirty="0">
              <a:latin typeface="+mn-lt"/>
              <a:ea typeface="Arial Narrow"/>
              <a:cs typeface="Arial Narrow"/>
              <a:sym typeface="Arial Narrow"/>
            </a:endParaRPr>
          </a:p>
          <a:p>
            <a:pPr marL="342900" lvl="0">
              <a:spcBef>
                <a:spcPts val="400"/>
              </a:spcBef>
              <a:buSzPts val="2000"/>
            </a:pPr>
            <a:r>
              <a:rPr lang="en-US" sz="1800" dirty="0">
                <a:latin typeface="+mn-lt"/>
                <a:ea typeface="Arial Narrow"/>
                <a:cs typeface="Arial Narrow"/>
                <a:sym typeface="Arial Narrow"/>
              </a:rPr>
              <a:t>Are modular, iterative, scale-able, and adaptable</a:t>
            </a:r>
            <a:endParaRPr lang="en-US" sz="1800" dirty="0">
              <a:latin typeface="+mn-lt"/>
              <a:cs typeface="+mn-cs"/>
            </a:endParaRPr>
          </a:p>
          <a:p>
            <a:pPr marL="342900" lvl="0" indent="-276225">
              <a:spcBef>
                <a:spcPts val="210"/>
              </a:spcBef>
              <a:buSzPts val="1050"/>
              <a:buNone/>
            </a:pPr>
            <a:endParaRPr lang="en-US" sz="1800" dirty="0">
              <a:latin typeface="+mn-lt"/>
              <a:ea typeface="Arial Narrow"/>
              <a:cs typeface="Arial Narrow"/>
              <a:sym typeface="Arial Narrow"/>
            </a:endParaRPr>
          </a:p>
          <a:p>
            <a:pPr marL="342900" lvl="0">
              <a:spcBef>
                <a:spcPts val="400"/>
              </a:spcBef>
              <a:buSzPts val="2000"/>
            </a:pPr>
            <a:r>
              <a:rPr lang="en-US" sz="1800" dirty="0">
                <a:latin typeface="+mn-lt"/>
                <a:ea typeface="Arial Narrow"/>
                <a:cs typeface="Arial Narrow"/>
                <a:sym typeface="Arial Narrow"/>
              </a:rPr>
              <a:t>Share common national framework with regional variation</a:t>
            </a:r>
            <a:endParaRPr lang="en-US" sz="1800" dirty="0">
              <a:latin typeface="+mn-lt"/>
              <a:cs typeface="+mn-cs"/>
            </a:endParaRPr>
          </a:p>
          <a:p>
            <a:pPr marL="342900" lvl="0" indent="-215900">
              <a:spcBef>
                <a:spcPts val="400"/>
              </a:spcBef>
              <a:buSzPts val="2000"/>
              <a:buNone/>
            </a:pPr>
            <a:endParaRPr lang="en-US" sz="1800" dirty="0">
              <a:latin typeface="+mn-lt"/>
              <a:ea typeface="Arial Narrow"/>
              <a:cs typeface="Arial Narrow"/>
              <a:sym typeface="Arial Narrow"/>
            </a:endParaRPr>
          </a:p>
          <a:p>
            <a:pPr marL="342900" lvl="0">
              <a:spcBef>
                <a:spcPts val="400"/>
              </a:spcBef>
              <a:buSzPts val="2000"/>
            </a:pPr>
            <a:r>
              <a:rPr lang="en-US" sz="1800" dirty="0">
                <a:latin typeface="+mn-lt"/>
                <a:ea typeface="Arial Narrow"/>
                <a:cs typeface="Arial Narrow"/>
                <a:sym typeface="Arial Narrow"/>
              </a:rPr>
              <a:t>Provide assessments for multiple ocean-use sectors </a:t>
            </a:r>
            <a:endParaRPr lang="en-US" sz="1800" dirty="0">
              <a:latin typeface="+mn-lt"/>
              <a:cs typeface="+mn-cs"/>
            </a:endParaRPr>
          </a:p>
          <a:p>
            <a:endParaRPr lang="en-US" dirty="0"/>
          </a:p>
        </p:txBody>
      </p:sp>
      <p:pic>
        <p:nvPicPr>
          <p:cNvPr id="10" name="Content Placeholder 9"/>
          <p:cNvPicPr>
            <a:picLocks noGrp="1" noChangeAspect="1"/>
          </p:cNvPicPr>
          <p:nvPr>
            <p:ph sz="quarter" idx="4"/>
          </p:nvPr>
        </p:nvPicPr>
        <p:blipFill>
          <a:blip r:embed="rId3"/>
          <a:stretch>
            <a:fillRect/>
          </a:stretch>
        </p:blipFill>
        <p:spPr>
          <a:xfrm>
            <a:off x="6705600" y="2271716"/>
            <a:ext cx="4649788" cy="4183550"/>
          </a:xfrm>
          <a:prstGeom prst="rect">
            <a:avLst/>
          </a:prstGeom>
        </p:spPr>
      </p:pic>
      <p:sp>
        <p:nvSpPr>
          <p:cNvPr id="4" name="Slide Number Placeholder 3"/>
          <p:cNvSpPr>
            <a:spLocks noGrp="1"/>
          </p:cNvSpPr>
          <p:nvPr>
            <p:ph type="sldNum" sz="quarter" idx="12"/>
          </p:nvPr>
        </p:nvSpPr>
        <p:spPr/>
        <p:txBody>
          <a:bodyPr/>
          <a:lstStyle/>
          <a:p>
            <a:fld id="{1CA897ED-F933-F140-B965-41326E641414}" type="slidenum">
              <a:rPr lang="en-US" smtClean="0"/>
              <a:t>3</a:t>
            </a:fld>
            <a:endParaRPr lang="en-US"/>
          </a:p>
        </p:txBody>
      </p:sp>
      <p:sp>
        <p:nvSpPr>
          <p:cNvPr id="5" name="Google Shape;107;p15"/>
          <p:cNvSpPr>
            <a:spLocks noGrp="1"/>
          </p:cNvSpPr>
          <p:nvPr>
            <p:ph type="title"/>
          </p:nvPr>
        </p:nvSpPr>
        <p:spPr>
          <a:xfrm>
            <a:off x="457200" y="1295400"/>
            <a:ext cx="10898188" cy="5334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3200" dirty="0">
                <a:solidFill>
                  <a:srgbClr val="575757"/>
                </a:solidFill>
                <a:latin typeface="Calibri"/>
                <a:ea typeface="Calibri"/>
                <a:cs typeface="Calibri"/>
                <a:sym typeface="Calibri"/>
              </a:rPr>
              <a:t>IEAs Provide an Analytical Framework to Implement EBM</a:t>
            </a:r>
            <a:endParaRPr sz="3200" dirty="0">
              <a:solidFill>
                <a:srgbClr val="575757"/>
              </a:solidFill>
            </a:endParaRPr>
          </a:p>
        </p:txBody>
      </p:sp>
    </p:spTree>
    <p:extLst>
      <p:ext uri="{BB962C8B-B14F-4D97-AF65-F5344CB8AC3E}">
        <p14:creationId xmlns:p14="http://schemas.microsoft.com/office/powerpoint/2010/main" val="53610257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p:txBody>
          <a:bodyPr/>
          <a:lstStyle/>
          <a:p>
            <a:r>
              <a:rPr lang="en-US" dirty="0"/>
              <a:t>Gulf Of Mexico Integrated Ecosystem Assessment</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4</a:t>
            </a:fld>
            <a:endParaRPr lang="en-US"/>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30000"/>
                    </a14:imgEffect>
                  </a14:imgLayer>
                </a14:imgProps>
              </a:ext>
              <a:ext uri="{28A0092B-C50C-407E-A947-70E740481C1C}">
                <a14:useLocalDpi xmlns:a14="http://schemas.microsoft.com/office/drawing/2010/main"/>
              </a:ext>
            </a:extLst>
          </a:blip>
          <a:srcRect/>
          <a:stretch/>
        </p:blipFill>
        <p:spPr>
          <a:xfrm>
            <a:off x="9419546" y="2655081"/>
            <a:ext cx="2772454" cy="239231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654806"/>
            <a:ext cx="2935838" cy="2396782"/>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60440" y="2651201"/>
            <a:ext cx="3359106" cy="2396784"/>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35838" y="2654806"/>
            <a:ext cx="3129373" cy="2396784"/>
          </a:xfrm>
          <a:prstGeom prst="rect">
            <a:avLst/>
          </a:prstGeom>
        </p:spPr>
      </p:pic>
      <p:sp>
        <p:nvSpPr>
          <p:cNvPr id="9" name="TextBox 8"/>
          <p:cNvSpPr txBox="1"/>
          <p:nvPr/>
        </p:nvSpPr>
        <p:spPr>
          <a:xfrm>
            <a:off x="137193" y="5075008"/>
            <a:ext cx="2931067" cy="646331"/>
          </a:xfrm>
          <a:prstGeom prst="rect">
            <a:avLst/>
          </a:prstGeom>
          <a:noFill/>
        </p:spPr>
        <p:txBody>
          <a:bodyPr wrap="square" rtlCol="0">
            <a:spAutoFit/>
          </a:bodyPr>
          <a:lstStyle/>
          <a:p>
            <a:r>
              <a:rPr lang="en-US" dirty="0">
                <a:solidFill>
                  <a:srgbClr val="575757"/>
                </a:solidFill>
              </a:rPr>
              <a:t>Mid </a:t>
            </a:r>
            <a:r>
              <a:rPr lang="en-US" dirty="0" err="1">
                <a:solidFill>
                  <a:srgbClr val="575757"/>
                </a:solidFill>
              </a:rPr>
              <a:t>Barataria</a:t>
            </a:r>
            <a:r>
              <a:rPr lang="en-US" dirty="0">
                <a:solidFill>
                  <a:srgbClr val="575757"/>
                </a:solidFill>
              </a:rPr>
              <a:t> sediment diversions</a:t>
            </a:r>
          </a:p>
        </p:txBody>
      </p:sp>
      <p:sp>
        <p:nvSpPr>
          <p:cNvPr id="10" name="TextBox 9"/>
          <p:cNvSpPr txBox="1"/>
          <p:nvPr/>
        </p:nvSpPr>
        <p:spPr>
          <a:xfrm>
            <a:off x="3034396" y="5055195"/>
            <a:ext cx="3094641" cy="646331"/>
          </a:xfrm>
          <a:prstGeom prst="rect">
            <a:avLst/>
          </a:prstGeom>
          <a:noFill/>
        </p:spPr>
        <p:txBody>
          <a:bodyPr wrap="square" rtlCol="0">
            <a:spAutoFit/>
          </a:bodyPr>
          <a:lstStyle/>
          <a:p>
            <a:r>
              <a:rPr lang="en-US" dirty="0">
                <a:solidFill>
                  <a:srgbClr val="575757"/>
                </a:solidFill>
              </a:rPr>
              <a:t>Gulf of Mexico Fishery Management Council</a:t>
            </a:r>
          </a:p>
        </p:txBody>
      </p:sp>
      <p:sp>
        <p:nvSpPr>
          <p:cNvPr id="11" name="TextBox 10"/>
          <p:cNvSpPr txBox="1"/>
          <p:nvPr/>
        </p:nvSpPr>
        <p:spPr>
          <a:xfrm>
            <a:off x="6221766" y="5055195"/>
            <a:ext cx="2935838" cy="923330"/>
          </a:xfrm>
          <a:prstGeom prst="rect">
            <a:avLst/>
          </a:prstGeom>
          <a:noFill/>
        </p:spPr>
        <p:txBody>
          <a:bodyPr wrap="square" rtlCol="0">
            <a:spAutoFit/>
          </a:bodyPr>
          <a:lstStyle/>
          <a:p>
            <a:r>
              <a:rPr lang="en-US" dirty="0">
                <a:solidFill>
                  <a:srgbClr val="575757"/>
                </a:solidFill>
              </a:rPr>
              <a:t>Red tide (Southwest Florida coastal communities</a:t>
            </a:r>
          </a:p>
        </p:txBody>
      </p:sp>
      <p:sp>
        <p:nvSpPr>
          <p:cNvPr id="12" name="TextBox 11"/>
          <p:cNvSpPr txBox="1"/>
          <p:nvPr/>
        </p:nvSpPr>
        <p:spPr>
          <a:xfrm>
            <a:off x="9525000" y="5055195"/>
            <a:ext cx="2844026" cy="646331"/>
          </a:xfrm>
          <a:prstGeom prst="rect">
            <a:avLst/>
          </a:prstGeom>
          <a:noFill/>
        </p:spPr>
        <p:txBody>
          <a:bodyPr wrap="square" rtlCol="0">
            <a:spAutoFit/>
          </a:bodyPr>
          <a:lstStyle/>
          <a:p>
            <a:r>
              <a:rPr lang="en-US" dirty="0">
                <a:solidFill>
                  <a:srgbClr val="575757"/>
                </a:solidFill>
              </a:rPr>
              <a:t>Florida Keys National Marine Sanctuary</a:t>
            </a:r>
          </a:p>
        </p:txBody>
      </p:sp>
    </p:spTree>
    <p:extLst>
      <p:ext uri="{BB962C8B-B14F-4D97-AF65-F5344CB8AC3E}">
        <p14:creationId xmlns:p14="http://schemas.microsoft.com/office/powerpoint/2010/main" val="3904365537"/>
      </p:ext>
    </p:extLst>
  </p:cSld>
  <p:clrMapOvr>
    <a:masterClrMapping/>
  </p:clrMapOvr>
  <mc:AlternateContent xmlns:mc="http://schemas.openxmlformats.org/markup-compatibility/2006" xmlns:p14="http://schemas.microsoft.com/office/powerpoint/2010/main">
    <mc:Choice Requires="p14">
      <p:transition p14:dur="0" advClick="0" advTm="24000"/>
    </mc:Choice>
    <mc:Fallback xmlns="">
      <p:transition advClick="0" advTm="2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t>5</a:t>
            </a:fld>
            <a:endParaRPr lang="en-US"/>
          </a:p>
        </p:txBody>
      </p:sp>
      <p:sp>
        <p:nvSpPr>
          <p:cNvPr id="4" name="Title 3">
            <a:extLst>
              <a:ext uri="{FF2B5EF4-FFF2-40B4-BE49-F238E27FC236}">
                <a16:creationId xmlns:a16="http://schemas.microsoft.com/office/drawing/2014/main" id="{A15744E1-E09C-F74F-8A17-8C71FD3BDBDC}"/>
              </a:ext>
            </a:extLst>
          </p:cNvPr>
          <p:cNvSpPr>
            <a:spLocks noGrp="1"/>
          </p:cNvSpPr>
          <p:nvPr>
            <p:ph type="title"/>
          </p:nvPr>
        </p:nvSpPr>
        <p:spPr>
          <a:xfrm>
            <a:off x="457200" y="1047060"/>
            <a:ext cx="11277600" cy="771870"/>
          </a:xfrm>
        </p:spPr>
        <p:txBody>
          <a:bodyPr/>
          <a:lstStyle/>
          <a:p>
            <a:pPr algn="ctr"/>
            <a:r>
              <a:rPr lang="en-US" sz="3200" dirty="0"/>
              <a:t>Implementation in Florida Keys National Marine Sanctuary</a:t>
            </a:r>
          </a:p>
        </p:txBody>
      </p:sp>
      <p:sp>
        <p:nvSpPr>
          <p:cNvPr id="5" name="Text Placeholder 4">
            <a:extLst>
              <a:ext uri="{FF2B5EF4-FFF2-40B4-BE49-F238E27FC236}">
                <a16:creationId xmlns:a16="http://schemas.microsoft.com/office/drawing/2014/main" id="{346E8138-B4E9-6649-88DB-D17368760112}"/>
              </a:ext>
            </a:extLst>
          </p:cNvPr>
          <p:cNvSpPr>
            <a:spLocks noGrp="1"/>
          </p:cNvSpPr>
          <p:nvPr>
            <p:ph type="body" sz="quarter" idx="14"/>
          </p:nvPr>
        </p:nvSpPr>
        <p:spPr>
          <a:xfrm>
            <a:off x="457200" y="2057400"/>
            <a:ext cx="10896600" cy="2590800"/>
          </a:xfrm>
        </p:spPr>
        <p:txBody>
          <a:bodyPr/>
          <a:lstStyle/>
          <a:p>
            <a:pPr lvl="0" indent="-203200">
              <a:lnSpc>
                <a:spcPct val="115000"/>
              </a:lnSpc>
              <a:spcBef>
                <a:spcPts val="0"/>
              </a:spcBef>
              <a:buClr>
                <a:srgbClr val="575757"/>
              </a:buClr>
              <a:buSzPts val="2400"/>
              <a:buFont typeface="Arial"/>
              <a:buChar char="•"/>
            </a:pPr>
            <a:r>
              <a:rPr lang="en-US" sz="2000" dirty="0"/>
              <a:t>NOAA’s IEA program partnered with the Office of National Marine Sanctuaries to advance the science behind Sanctuary condition reports and management plans  </a:t>
            </a:r>
          </a:p>
          <a:p>
            <a:pPr lvl="0" indent="-203200">
              <a:lnSpc>
                <a:spcPct val="115000"/>
              </a:lnSpc>
              <a:spcBef>
                <a:spcPts val="0"/>
              </a:spcBef>
              <a:buClr>
                <a:srgbClr val="575757"/>
              </a:buClr>
              <a:buSzPts val="2400"/>
              <a:buFont typeface="Arial"/>
              <a:buChar char="•"/>
            </a:pPr>
            <a:r>
              <a:rPr lang="en-US" sz="2000" dirty="0"/>
              <a:t>Identify Indicators for Sanctuary Condition Report and obtain data sets</a:t>
            </a:r>
          </a:p>
          <a:p>
            <a:pPr lvl="0" indent="-203200">
              <a:lnSpc>
                <a:spcPct val="115000"/>
              </a:lnSpc>
              <a:spcBef>
                <a:spcPts val="0"/>
              </a:spcBef>
              <a:buClr>
                <a:srgbClr val="575757"/>
              </a:buClr>
              <a:buSzPts val="2400"/>
              <a:buFont typeface="Arial"/>
              <a:buChar char="•"/>
            </a:pPr>
            <a:r>
              <a:rPr lang="en-US" sz="2000" dirty="0"/>
              <a:t>Analyze status and trends of selected and vetted indicators, per Sanctuary Condition report format</a:t>
            </a:r>
          </a:p>
        </p:txBody>
      </p:sp>
      <p:pic>
        <p:nvPicPr>
          <p:cNvPr id="7" name="Picture 6">
            <a:extLst>
              <a:ext uri="{FF2B5EF4-FFF2-40B4-BE49-F238E27FC236}">
                <a16:creationId xmlns:a16="http://schemas.microsoft.com/office/drawing/2014/main" id="{999C9615-AFBB-B541-B622-FFAE65CAB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14800"/>
            <a:ext cx="12192000" cy="2286000"/>
          </a:xfrm>
          <a:prstGeom prst="rect">
            <a:avLst/>
          </a:prstGeom>
        </p:spPr>
      </p:pic>
    </p:spTree>
    <p:extLst>
      <p:ext uri="{BB962C8B-B14F-4D97-AF65-F5344CB8AC3E}">
        <p14:creationId xmlns:p14="http://schemas.microsoft.com/office/powerpoint/2010/main" val="1123666155"/>
      </p:ext>
    </p:extLst>
  </p:cSld>
  <p:clrMapOvr>
    <a:masterClrMapping/>
  </p:clrMapOvr>
  <mc:AlternateContent xmlns:mc="http://schemas.openxmlformats.org/markup-compatibility/2006" xmlns:p14="http://schemas.microsoft.com/office/powerpoint/2010/main">
    <mc:Choice Requires="p14">
      <p:transition p14:dur="0" advClick="0" advTm="24000"/>
    </mc:Choice>
    <mc:Fallback xmlns="">
      <p:transition advClick="0" advTm="2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BD242B9D-62DF-EC4C-AE79-761E87A9E2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7756"/>
            <a:ext cx="12192000" cy="246222"/>
          </a:xfrm>
          <a:prstGeom prst="rect">
            <a:avLst/>
          </a:prstGeom>
        </p:spPr>
      </p:pic>
      <p:sp>
        <p:nvSpPr>
          <p:cNvPr id="2" name="Slide Number Placeholder 1">
            <a:extLst>
              <a:ext uri="{FF2B5EF4-FFF2-40B4-BE49-F238E27FC236}">
                <a16:creationId xmlns:a16="http://schemas.microsoft.com/office/drawing/2014/main" id="{71BA98D3-CC2F-ED43-96B8-6AFC9762773F}"/>
              </a:ext>
            </a:extLst>
          </p:cNvPr>
          <p:cNvSpPr>
            <a:spLocks noGrp="1"/>
          </p:cNvSpPr>
          <p:nvPr>
            <p:ph type="sldNum" sz="quarter" idx="12"/>
          </p:nvPr>
        </p:nvSpPr>
        <p:spPr/>
        <p:txBody>
          <a:bodyPr/>
          <a:lstStyle/>
          <a:p>
            <a:fld id="{1CA897ED-F933-F140-B965-41326E641414}" type="slidenum">
              <a:rPr lang="en-US" smtClean="0"/>
              <a:t>6</a:t>
            </a:fld>
            <a:endParaRPr lang="en-US"/>
          </a:p>
        </p:txBody>
      </p:sp>
      <p:sp>
        <p:nvSpPr>
          <p:cNvPr id="27" name="Title 1">
            <a:extLst>
              <a:ext uri="{FF2B5EF4-FFF2-40B4-BE49-F238E27FC236}">
                <a16:creationId xmlns:a16="http://schemas.microsoft.com/office/drawing/2014/main" id="{851B500D-3E57-134A-96EA-6F367B3568AB}"/>
              </a:ext>
            </a:extLst>
          </p:cNvPr>
          <p:cNvSpPr>
            <a:spLocks noGrp="1"/>
          </p:cNvSpPr>
          <p:nvPr>
            <p:ph type="title" hasCustomPrompt="1"/>
          </p:nvPr>
        </p:nvSpPr>
        <p:spPr>
          <a:xfrm>
            <a:off x="363288" y="1022045"/>
            <a:ext cx="11271304" cy="771870"/>
          </a:xfrm>
          <a:prstGeom prst="rect">
            <a:avLst/>
          </a:prstGeom>
        </p:spPr>
        <p:txBody>
          <a:bodyPr/>
          <a:lstStyle>
            <a:lvl1pPr algn="l">
              <a:defRPr/>
            </a:lvl1pPr>
          </a:lstStyle>
          <a:p>
            <a:pPr algn="ctr"/>
            <a:r>
              <a:rPr lang="en-US" dirty="0"/>
              <a:t>Timeline of Florida Keys Integrated Ecosystem Assessment Work</a:t>
            </a:r>
          </a:p>
        </p:txBody>
      </p:sp>
      <p:grpSp>
        <p:nvGrpSpPr>
          <p:cNvPr id="7" name="Group 6">
            <a:extLst>
              <a:ext uri="{FF2B5EF4-FFF2-40B4-BE49-F238E27FC236}">
                <a16:creationId xmlns:a16="http://schemas.microsoft.com/office/drawing/2014/main" id="{71B6885E-5485-5241-A95D-FB53AAA162CF}"/>
              </a:ext>
            </a:extLst>
          </p:cNvPr>
          <p:cNvGrpSpPr/>
          <p:nvPr/>
        </p:nvGrpSpPr>
        <p:grpSpPr>
          <a:xfrm>
            <a:off x="9709560" y="2799435"/>
            <a:ext cx="1831972" cy="1604968"/>
            <a:chOff x="9709560" y="2799435"/>
            <a:chExt cx="1831972" cy="1604968"/>
          </a:xfrm>
        </p:grpSpPr>
        <p:grpSp>
          <p:nvGrpSpPr>
            <p:cNvPr id="67" name="Group 66">
              <a:extLst>
                <a:ext uri="{FF2B5EF4-FFF2-40B4-BE49-F238E27FC236}">
                  <a16:creationId xmlns:a16="http://schemas.microsoft.com/office/drawing/2014/main" id="{B2A693F2-C4F1-5547-B978-E25A3EAC70DC}"/>
                </a:ext>
              </a:extLst>
            </p:cNvPr>
            <p:cNvGrpSpPr/>
            <p:nvPr/>
          </p:nvGrpSpPr>
          <p:grpSpPr>
            <a:xfrm>
              <a:off x="10402768" y="3354378"/>
              <a:ext cx="152400" cy="609600"/>
              <a:chOff x="762000" y="3197683"/>
              <a:chExt cx="152400" cy="609600"/>
            </a:xfrm>
          </p:grpSpPr>
          <p:sp>
            <p:nvSpPr>
              <p:cNvPr id="68" name="Oval 67">
                <a:extLst>
                  <a:ext uri="{FF2B5EF4-FFF2-40B4-BE49-F238E27FC236}">
                    <a16:creationId xmlns:a16="http://schemas.microsoft.com/office/drawing/2014/main" id="{0DDADCE8-C605-2F48-9743-4BA02D4CDAD8}"/>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a:extLst>
                  <a:ext uri="{FF2B5EF4-FFF2-40B4-BE49-F238E27FC236}">
                    <a16:creationId xmlns:a16="http://schemas.microsoft.com/office/drawing/2014/main" id="{4F1E5A7D-2C14-324C-AA1F-5E88C7044C11}"/>
                  </a:ext>
                </a:extLst>
              </p:cNvPr>
              <p:cNvCxnSpPr>
                <a:cxnSpLocks/>
                <a:stCxn id="68"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70" name="Text Placeholder 24">
              <a:extLst>
                <a:ext uri="{FF2B5EF4-FFF2-40B4-BE49-F238E27FC236}">
                  <a16:creationId xmlns:a16="http://schemas.microsoft.com/office/drawing/2014/main" id="{313A9CE6-34E7-CA40-8191-ED7B5BAEE161}"/>
                </a:ext>
              </a:extLst>
            </p:cNvPr>
            <p:cNvSpPr txBox="1">
              <a:spLocks/>
            </p:cNvSpPr>
            <p:nvPr/>
          </p:nvSpPr>
          <p:spPr>
            <a:xfrm>
              <a:off x="9709560" y="4084989"/>
              <a:ext cx="1538815" cy="319414"/>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August 2019</a:t>
              </a:r>
            </a:p>
          </p:txBody>
        </p:sp>
        <p:sp>
          <p:nvSpPr>
            <p:cNvPr id="79" name="TextBox 78">
              <a:extLst>
                <a:ext uri="{FF2B5EF4-FFF2-40B4-BE49-F238E27FC236}">
                  <a16:creationId xmlns:a16="http://schemas.microsoft.com/office/drawing/2014/main" id="{035DC811-DD4D-1347-8A92-5B95622E8F81}"/>
                </a:ext>
              </a:extLst>
            </p:cNvPr>
            <p:cNvSpPr txBox="1"/>
            <p:nvPr/>
          </p:nvSpPr>
          <p:spPr>
            <a:xfrm>
              <a:off x="9940134" y="2799435"/>
              <a:ext cx="1601398" cy="461664"/>
            </a:xfrm>
            <a:prstGeom prst="rect">
              <a:avLst/>
            </a:prstGeom>
            <a:noFill/>
          </p:spPr>
          <p:txBody>
            <a:bodyPr wrap="square" rtlCol="0">
              <a:spAutoFit/>
            </a:bodyPr>
            <a:lstStyle/>
            <a:p>
              <a:r>
                <a:rPr lang="en-US" sz="1200" b="1" dirty="0">
                  <a:solidFill>
                    <a:srgbClr val="575757"/>
                  </a:solidFill>
                </a:rPr>
                <a:t>Draft EIS release by Sanctuary</a:t>
              </a:r>
            </a:p>
          </p:txBody>
        </p:sp>
      </p:grpSp>
      <p:grpSp>
        <p:nvGrpSpPr>
          <p:cNvPr id="5" name="Group 4">
            <a:extLst>
              <a:ext uri="{FF2B5EF4-FFF2-40B4-BE49-F238E27FC236}">
                <a16:creationId xmlns:a16="http://schemas.microsoft.com/office/drawing/2014/main" id="{AF03C34D-9E60-BE40-B8F1-7C1A40F177E1}"/>
              </a:ext>
            </a:extLst>
          </p:cNvPr>
          <p:cNvGrpSpPr/>
          <p:nvPr/>
        </p:nvGrpSpPr>
        <p:grpSpPr>
          <a:xfrm>
            <a:off x="4701436" y="2804441"/>
            <a:ext cx="2091995" cy="1595893"/>
            <a:chOff x="4701436" y="2804441"/>
            <a:chExt cx="2091995" cy="1595893"/>
          </a:xfrm>
        </p:grpSpPr>
        <p:grpSp>
          <p:nvGrpSpPr>
            <p:cNvPr id="85" name="Group 84">
              <a:extLst>
                <a:ext uri="{FF2B5EF4-FFF2-40B4-BE49-F238E27FC236}">
                  <a16:creationId xmlns:a16="http://schemas.microsoft.com/office/drawing/2014/main" id="{3A57391B-FABA-5949-A381-91AE09D5FA04}"/>
                </a:ext>
              </a:extLst>
            </p:cNvPr>
            <p:cNvGrpSpPr/>
            <p:nvPr/>
          </p:nvGrpSpPr>
          <p:grpSpPr>
            <a:xfrm>
              <a:off x="5294995" y="3355875"/>
              <a:ext cx="152400" cy="609600"/>
              <a:chOff x="762000" y="3197683"/>
              <a:chExt cx="152400" cy="609600"/>
            </a:xfrm>
          </p:grpSpPr>
          <p:sp>
            <p:nvSpPr>
              <p:cNvPr id="90" name="Oval 89">
                <a:extLst>
                  <a:ext uri="{FF2B5EF4-FFF2-40B4-BE49-F238E27FC236}">
                    <a16:creationId xmlns:a16="http://schemas.microsoft.com/office/drawing/2014/main" id="{8E50B8DD-A370-5941-A4BE-8EE3B39DF5F2}"/>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a:extLst>
                  <a:ext uri="{FF2B5EF4-FFF2-40B4-BE49-F238E27FC236}">
                    <a16:creationId xmlns:a16="http://schemas.microsoft.com/office/drawing/2014/main" id="{103EEE2C-5119-6D46-A8C6-B3F87B329475}"/>
                  </a:ext>
                </a:extLst>
              </p:cNvPr>
              <p:cNvCxnSpPr>
                <a:cxnSpLocks/>
                <a:stCxn id="90"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86" name="Text Placeholder 24">
              <a:extLst>
                <a:ext uri="{FF2B5EF4-FFF2-40B4-BE49-F238E27FC236}">
                  <a16:creationId xmlns:a16="http://schemas.microsoft.com/office/drawing/2014/main" id="{F30E590F-1839-6948-83BD-093B4EFAECD8}"/>
                </a:ext>
              </a:extLst>
            </p:cNvPr>
            <p:cNvSpPr txBox="1">
              <a:spLocks/>
            </p:cNvSpPr>
            <p:nvPr/>
          </p:nvSpPr>
          <p:spPr>
            <a:xfrm>
              <a:off x="4701436" y="4080920"/>
              <a:ext cx="1339517" cy="3194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700" dirty="0"/>
                <a:t>April 2019</a:t>
              </a:r>
            </a:p>
          </p:txBody>
        </p:sp>
        <p:sp>
          <p:nvSpPr>
            <p:cNvPr id="89" name="TextBox 88">
              <a:extLst>
                <a:ext uri="{FF2B5EF4-FFF2-40B4-BE49-F238E27FC236}">
                  <a16:creationId xmlns:a16="http://schemas.microsoft.com/office/drawing/2014/main" id="{9D34C4E2-5299-544B-8473-0E3FCDE94BA0}"/>
                </a:ext>
              </a:extLst>
            </p:cNvPr>
            <p:cNvSpPr txBox="1"/>
            <p:nvPr/>
          </p:nvSpPr>
          <p:spPr>
            <a:xfrm>
              <a:off x="4814186" y="2804441"/>
              <a:ext cx="1979245" cy="461665"/>
            </a:xfrm>
            <a:prstGeom prst="rect">
              <a:avLst/>
            </a:prstGeom>
            <a:noFill/>
          </p:spPr>
          <p:txBody>
            <a:bodyPr wrap="square" rtlCol="0">
              <a:spAutoFit/>
            </a:bodyPr>
            <a:lstStyle/>
            <a:p>
              <a:r>
                <a:rPr lang="en-US" sz="1200" b="1" dirty="0">
                  <a:solidFill>
                    <a:srgbClr val="575757"/>
                  </a:solidFill>
                </a:rPr>
                <a:t>IEA/MBON/Sanctuary workshop</a:t>
              </a:r>
            </a:p>
          </p:txBody>
        </p:sp>
      </p:grpSp>
      <p:grpSp>
        <p:nvGrpSpPr>
          <p:cNvPr id="3" name="Group 2">
            <a:extLst>
              <a:ext uri="{FF2B5EF4-FFF2-40B4-BE49-F238E27FC236}">
                <a16:creationId xmlns:a16="http://schemas.microsoft.com/office/drawing/2014/main" id="{9E26EE48-ACF6-FD47-A23F-387499BE573D}"/>
              </a:ext>
            </a:extLst>
          </p:cNvPr>
          <p:cNvGrpSpPr/>
          <p:nvPr/>
        </p:nvGrpSpPr>
        <p:grpSpPr>
          <a:xfrm>
            <a:off x="201691" y="2619775"/>
            <a:ext cx="2022776" cy="1777515"/>
            <a:chOff x="201691" y="2619775"/>
            <a:chExt cx="2022776" cy="1777515"/>
          </a:xfrm>
        </p:grpSpPr>
        <p:grpSp>
          <p:nvGrpSpPr>
            <p:cNvPr id="95" name="Group 94">
              <a:extLst>
                <a:ext uri="{FF2B5EF4-FFF2-40B4-BE49-F238E27FC236}">
                  <a16:creationId xmlns:a16="http://schemas.microsoft.com/office/drawing/2014/main" id="{C88ECD9C-110F-9642-9CAF-0D0A2212A2F2}"/>
                </a:ext>
              </a:extLst>
            </p:cNvPr>
            <p:cNvGrpSpPr/>
            <p:nvPr/>
          </p:nvGrpSpPr>
          <p:grpSpPr>
            <a:xfrm>
              <a:off x="774539" y="3327289"/>
              <a:ext cx="152400" cy="609600"/>
              <a:chOff x="762000" y="3197683"/>
              <a:chExt cx="152400" cy="609600"/>
            </a:xfrm>
          </p:grpSpPr>
          <p:sp>
            <p:nvSpPr>
              <p:cNvPr id="100" name="Oval 99">
                <a:extLst>
                  <a:ext uri="{FF2B5EF4-FFF2-40B4-BE49-F238E27FC236}">
                    <a16:creationId xmlns:a16="http://schemas.microsoft.com/office/drawing/2014/main" id="{59CA62A8-6FD7-FF4E-BECB-265AB9B42B4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a:extLst>
                  <a:ext uri="{FF2B5EF4-FFF2-40B4-BE49-F238E27FC236}">
                    <a16:creationId xmlns:a16="http://schemas.microsoft.com/office/drawing/2014/main" id="{A626ECE7-F2F7-2140-B5CD-09BF01ABC24E}"/>
                  </a:ext>
                </a:extLst>
              </p:cNvPr>
              <p:cNvCxnSpPr>
                <a:cxnSpLocks/>
                <a:stCxn id="100"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96" name="Text Placeholder 24">
              <a:extLst>
                <a:ext uri="{FF2B5EF4-FFF2-40B4-BE49-F238E27FC236}">
                  <a16:creationId xmlns:a16="http://schemas.microsoft.com/office/drawing/2014/main" id="{1AA2D0C9-DDB5-C740-AB8C-270D6A184F0D}"/>
                </a:ext>
              </a:extLst>
            </p:cNvPr>
            <p:cNvSpPr txBox="1">
              <a:spLocks/>
            </p:cNvSpPr>
            <p:nvPr/>
          </p:nvSpPr>
          <p:spPr>
            <a:xfrm>
              <a:off x="201691" y="4077876"/>
              <a:ext cx="1236912" cy="319414"/>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May 2018</a:t>
              </a:r>
            </a:p>
          </p:txBody>
        </p:sp>
        <p:sp>
          <p:nvSpPr>
            <p:cNvPr id="99" name="TextBox 98">
              <a:extLst>
                <a:ext uri="{FF2B5EF4-FFF2-40B4-BE49-F238E27FC236}">
                  <a16:creationId xmlns:a16="http://schemas.microsoft.com/office/drawing/2014/main" id="{A0F303BD-57E7-F043-BFED-34B154662962}"/>
                </a:ext>
              </a:extLst>
            </p:cNvPr>
            <p:cNvSpPr txBox="1"/>
            <p:nvPr/>
          </p:nvSpPr>
          <p:spPr>
            <a:xfrm>
              <a:off x="211226" y="2619775"/>
              <a:ext cx="2013241" cy="646331"/>
            </a:xfrm>
            <a:prstGeom prst="rect">
              <a:avLst/>
            </a:prstGeom>
            <a:noFill/>
          </p:spPr>
          <p:txBody>
            <a:bodyPr wrap="square" rtlCol="0">
              <a:spAutoFit/>
            </a:bodyPr>
            <a:lstStyle/>
            <a:p>
              <a:r>
                <a:rPr lang="en-US" sz="1200" b="1" dirty="0">
                  <a:solidFill>
                    <a:srgbClr val="575757"/>
                  </a:solidFill>
                </a:rPr>
                <a:t>Introduction of IEA approach to FKNMS managers</a:t>
              </a:r>
            </a:p>
          </p:txBody>
        </p:sp>
      </p:grpSp>
      <p:grpSp>
        <p:nvGrpSpPr>
          <p:cNvPr id="4" name="Group 3">
            <a:extLst>
              <a:ext uri="{FF2B5EF4-FFF2-40B4-BE49-F238E27FC236}">
                <a16:creationId xmlns:a16="http://schemas.microsoft.com/office/drawing/2014/main" id="{F9816753-3143-5E49-AE38-87C42FA895AD}"/>
              </a:ext>
            </a:extLst>
          </p:cNvPr>
          <p:cNvGrpSpPr/>
          <p:nvPr/>
        </p:nvGrpSpPr>
        <p:grpSpPr>
          <a:xfrm>
            <a:off x="2165180" y="3353262"/>
            <a:ext cx="1971489" cy="1454898"/>
            <a:chOff x="2165180" y="3353262"/>
            <a:chExt cx="1971489" cy="1454898"/>
          </a:xfrm>
        </p:grpSpPr>
        <p:grpSp>
          <p:nvGrpSpPr>
            <p:cNvPr id="55" name="Group 54">
              <a:extLst>
                <a:ext uri="{FF2B5EF4-FFF2-40B4-BE49-F238E27FC236}">
                  <a16:creationId xmlns:a16="http://schemas.microsoft.com/office/drawing/2014/main" id="{D5DFA1BC-096A-C147-81C5-7C1896DCD9BE}"/>
                </a:ext>
              </a:extLst>
            </p:cNvPr>
            <p:cNvGrpSpPr/>
            <p:nvPr/>
          </p:nvGrpSpPr>
          <p:grpSpPr>
            <a:xfrm rot="10800000">
              <a:off x="3024042" y="3719440"/>
              <a:ext cx="152400" cy="609600"/>
              <a:chOff x="762000" y="3197683"/>
              <a:chExt cx="152400" cy="609600"/>
            </a:xfrm>
          </p:grpSpPr>
          <p:sp>
            <p:nvSpPr>
              <p:cNvPr id="56" name="Oval 55">
                <a:extLst>
                  <a:ext uri="{FF2B5EF4-FFF2-40B4-BE49-F238E27FC236}">
                    <a16:creationId xmlns:a16="http://schemas.microsoft.com/office/drawing/2014/main" id="{829ED045-505C-0648-8677-F4C89624820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a:extLst>
                  <a:ext uri="{FF2B5EF4-FFF2-40B4-BE49-F238E27FC236}">
                    <a16:creationId xmlns:a16="http://schemas.microsoft.com/office/drawing/2014/main" id="{1F3D16EE-2EE9-6F4E-9D06-BA0740FC0556}"/>
                  </a:ext>
                </a:extLst>
              </p:cNvPr>
              <p:cNvCxnSpPr>
                <a:cxnSpLocks/>
                <a:stCxn id="5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8" name="Text Placeholder 24">
              <a:extLst>
                <a:ext uri="{FF2B5EF4-FFF2-40B4-BE49-F238E27FC236}">
                  <a16:creationId xmlns:a16="http://schemas.microsoft.com/office/drawing/2014/main" id="{31ED95F1-7F5A-CC42-B2A8-F0FB7955427F}"/>
                </a:ext>
              </a:extLst>
            </p:cNvPr>
            <p:cNvSpPr txBox="1">
              <a:spLocks/>
            </p:cNvSpPr>
            <p:nvPr/>
          </p:nvSpPr>
          <p:spPr>
            <a:xfrm>
              <a:off x="2165180" y="3353262"/>
              <a:ext cx="1870122" cy="303311"/>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September 2018</a:t>
              </a:r>
            </a:p>
          </p:txBody>
        </p:sp>
        <p:sp>
          <p:nvSpPr>
            <p:cNvPr id="107" name="TextBox 106">
              <a:extLst>
                <a:ext uri="{FF2B5EF4-FFF2-40B4-BE49-F238E27FC236}">
                  <a16:creationId xmlns:a16="http://schemas.microsoft.com/office/drawing/2014/main" id="{5A0F1497-0A72-2B46-8CC0-39A9F458D2D9}"/>
                </a:ext>
              </a:extLst>
            </p:cNvPr>
            <p:cNvSpPr txBox="1"/>
            <p:nvPr/>
          </p:nvSpPr>
          <p:spPr>
            <a:xfrm>
              <a:off x="2416423" y="4346495"/>
              <a:ext cx="1720246" cy="461665"/>
            </a:xfrm>
            <a:prstGeom prst="rect">
              <a:avLst/>
            </a:prstGeom>
            <a:noFill/>
          </p:spPr>
          <p:txBody>
            <a:bodyPr wrap="square" rtlCol="0">
              <a:spAutoFit/>
            </a:bodyPr>
            <a:lstStyle/>
            <a:p>
              <a:r>
                <a:rPr lang="en-US" sz="1200" b="1" dirty="0">
                  <a:solidFill>
                    <a:srgbClr val="575757"/>
                  </a:solidFill>
                </a:rPr>
                <a:t>Indicator selection expert workshop</a:t>
              </a:r>
            </a:p>
          </p:txBody>
        </p:sp>
      </p:grpSp>
      <p:grpSp>
        <p:nvGrpSpPr>
          <p:cNvPr id="6" name="Group 5">
            <a:extLst>
              <a:ext uri="{FF2B5EF4-FFF2-40B4-BE49-F238E27FC236}">
                <a16:creationId xmlns:a16="http://schemas.microsoft.com/office/drawing/2014/main" id="{BFB1F93F-CA5E-BC4A-829E-49F8CBACEFD6}"/>
              </a:ext>
            </a:extLst>
          </p:cNvPr>
          <p:cNvGrpSpPr/>
          <p:nvPr/>
        </p:nvGrpSpPr>
        <p:grpSpPr>
          <a:xfrm>
            <a:off x="6907525" y="3378580"/>
            <a:ext cx="2108742" cy="1429580"/>
            <a:chOff x="6907525" y="3378580"/>
            <a:chExt cx="2108742" cy="1429580"/>
          </a:xfrm>
        </p:grpSpPr>
        <p:grpSp>
          <p:nvGrpSpPr>
            <p:cNvPr id="63" name="Group 62">
              <a:extLst>
                <a:ext uri="{FF2B5EF4-FFF2-40B4-BE49-F238E27FC236}">
                  <a16:creationId xmlns:a16="http://schemas.microsoft.com/office/drawing/2014/main" id="{CBC53E7E-FBAA-304A-99F6-C7E7397061AE}"/>
                </a:ext>
              </a:extLst>
            </p:cNvPr>
            <p:cNvGrpSpPr/>
            <p:nvPr/>
          </p:nvGrpSpPr>
          <p:grpSpPr>
            <a:xfrm rot="10800000">
              <a:off x="7652039" y="3733800"/>
              <a:ext cx="152400" cy="587096"/>
              <a:chOff x="762000" y="3197683"/>
              <a:chExt cx="152400" cy="587096"/>
            </a:xfrm>
          </p:grpSpPr>
          <p:sp>
            <p:nvSpPr>
              <p:cNvPr id="64" name="Oval 63">
                <a:extLst>
                  <a:ext uri="{FF2B5EF4-FFF2-40B4-BE49-F238E27FC236}">
                    <a16:creationId xmlns:a16="http://schemas.microsoft.com/office/drawing/2014/main" id="{A5DED38A-4958-7244-BFED-0108082404AB}"/>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a:extLst>
                  <a:ext uri="{FF2B5EF4-FFF2-40B4-BE49-F238E27FC236}">
                    <a16:creationId xmlns:a16="http://schemas.microsoft.com/office/drawing/2014/main" id="{CC0BE7E8-17FA-364B-9BB7-5C5AF00B45B3}"/>
                  </a:ext>
                </a:extLst>
              </p:cNvPr>
              <p:cNvCxnSpPr>
                <a:cxnSpLocks/>
              </p:cNvCxnSpPr>
              <p:nvPr userDrawn="1"/>
            </p:nvCxnSpPr>
            <p:spPr>
              <a:xfrm>
                <a:off x="838200" y="3327579"/>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66" name="Text Placeholder 24">
              <a:extLst>
                <a:ext uri="{FF2B5EF4-FFF2-40B4-BE49-F238E27FC236}">
                  <a16:creationId xmlns:a16="http://schemas.microsoft.com/office/drawing/2014/main" id="{06E7BBDD-4F40-5A4D-86C4-3852D5643C96}"/>
                </a:ext>
              </a:extLst>
            </p:cNvPr>
            <p:cNvSpPr txBox="1">
              <a:spLocks/>
            </p:cNvSpPr>
            <p:nvPr/>
          </p:nvSpPr>
          <p:spPr>
            <a:xfrm>
              <a:off x="7136475" y="3378580"/>
              <a:ext cx="1231764" cy="319414"/>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June 2019</a:t>
              </a:r>
            </a:p>
          </p:txBody>
        </p:sp>
        <p:sp>
          <p:nvSpPr>
            <p:cNvPr id="112" name="TextBox 111">
              <a:extLst>
                <a:ext uri="{FF2B5EF4-FFF2-40B4-BE49-F238E27FC236}">
                  <a16:creationId xmlns:a16="http://schemas.microsoft.com/office/drawing/2014/main" id="{DF76911B-B018-3A49-91E6-91B63349817A}"/>
                </a:ext>
              </a:extLst>
            </p:cNvPr>
            <p:cNvSpPr txBox="1"/>
            <p:nvPr/>
          </p:nvSpPr>
          <p:spPr>
            <a:xfrm>
              <a:off x="6907525" y="4346495"/>
              <a:ext cx="2108742" cy="461665"/>
            </a:xfrm>
            <a:prstGeom prst="rect">
              <a:avLst/>
            </a:prstGeom>
            <a:noFill/>
          </p:spPr>
          <p:txBody>
            <a:bodyPr wrap="square" rtlCol="0">
              <a:spAutoFit/>
            </a:bodyPr>
            <a:lstStyle/>
            <a:p>
              <a:r>
                <a:rPr lang="en-US" sz="1200" b="1" dirty="0">
                  <a:solidFill>
                    <a:srgbClr val="575757"/>
                  </a:solidFill>
                </a:rPr>
                <a:t>Sanctuary Advisory Council meeting</a:t>
              </a:r>
            </a:p>
          </p:txBody>
        </p:sp>
      </p:grpSp>
    </p:spTree>
    <p:extLst>
      <p:ext uri="{BB962C8B-B14F-4D97-AF65-F5344CB8AC3E}">
        <p14:creationId xmlns:p14="http://schemas.microsoft.com/office/powerpoint/2010/main" val="683320400"/>
      </p:ext>
    </p:extLst>
  </p:cSld>
  <p:clrMapOvr>
    <a:masterClrMapping/>
  </p:clrMapOvr>
  <mc:AlternateContent xmlns:mc="http://schemas.openxmlformats.org/markup-compatibility/2006" xmlns:p14="http://schemas.microsoft.com/office/powerpoint/2010/main">
    <mc:Choice Requires="p14">
      <p:transition p14:dur="0" advClick="0" advTm="23000"/>
    </mc:Choice>
    <mc:Fallback xmlns="">
      <p:transition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35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FD793-B5F6-CC43-9CD6-CEE9DE925021}"/>
              </a:ext>
            </a:extLst>
          </p:cNvPr>
          <p:cNvSpPr>
            <a:spLocks noGrp="1"/>
          </p:cNvSpPr>
          <p:nvPr>
            <p:ph type="sldNum" sz="quarter" idx="12"/>
          </p:nvPr>
        </p:nvSpPr>
        <p:spPr/>
        <p:txBody>
          <a:bodyPr/>
          <a:lstStyle/>
          <a:p>
            <a:fld id="{1CA897ED-F933-F140-B965-41326E641414}" type="slidenum">
              <a:rPr lang="en-US" smtClean="0"/>
              <a:t>7</a:t>
            </a:fld>
            <a:endParaRPr lang="en-US"/>
          </a:p>
        </p:txBody>
      </p:sp>
      <p:sp>
        <p:nvSpPr>
          <p:cNvPr id="3" name="Title 2">
            <a:extLst>
              <a:ext uri="{FF2B5EF4-FFF2-40B4-BE49-F238E27FC236}">
                <a16:creationId xmlns:a16="http://schemas.microsoft.com/office/drawing/2014/main" id="{C8A1275B-2B2C-BF4D-8C3A-D8EA59163C58}"/>
              </a:ext>
            </a:extLst>
          </p:cNvPr>
          <p:cNvSpPr>
            <a:spLocks noGrp="1"/>
          </p:cNvSpPr>
          <p:nvPr>
            <p:ph type="title"/>
          </p:nvPr>
        </p:nvSpPr>
        <p:spPr>
          <a:xfrm>
            <a:off x="819989" y="1201706"/>
            <a:ext cx="3198812" cy="771870"/>
          </a:xfrm>
        </p:spPr>
        <p:txBody>
          <a:bodyPr/>
          <a:lstStyle/>
          <a:p>
            <a:r>
              <a:rPr lang="en-US" dirty="0"/>
              <a:t>By the numbers</a:t>
            </a:r>
          </a:p>
        </p:txBody>
      </p:sp>
      <p:sp>
        <p:nvSpPr>
          <p:cNvPr id="4" name="Text Placeholder 3">
            <a:extLst>
              <a:ext uri="{FF2B5EF4-FFF2-40B4-BE49-F238E27FC236}">
                <a16:creationId xmlns:a16="http://schemas.microsoft.com/office/drawing/2014/main" id="{2982C31A-A0CE-2A4E-976A-D995B2007652}"/>
              </a:ext>
            </a:extLst>
          </p:cNvPr>
          <p:cNvSpPr>
            <a:spLocks noGrp="1"/>
          </p:cNvSpPr>
          <p:nvPr>
            <p:ph type="body" sz="quarter" idx="14"/>
          </p:nvPr>
        </p:nvSpPr>
        <p:spPr>
          <a:xfrm>
            <a:off x="1428795" y="2848518"/>
            <a:ext cx="1981200" cy="1066800"/>
          </a:xfrm>
        </p:spPr>
        <p:txBody>
          <a:bodyPr/>
          <a:lstStyle/>
          <a:p>
            <a:r>
              <a:rPr lang="en-US" dirty="0"/>
              <a:t>56</a:t>
            </a:r>
          </a:p>
        </p:txBody>
      </p:sp>
      <p:sp>
        <p:nvSpPr>
          <p:cNvPr id="5" name="Text Placeholder 4">
            <a:extLst>
              <a:ext uri="{FF2B5EF4-FFF2-40B4-BE49-F238E27FC236}">
                <a16:creationId xmlns:a16="http://schemas.microsoft.com/office/drawing/2014/main" id="{5A024611-FBB5-EC49-9879-C2CA78B6B3D0}"/>
              </a:ext>
            </a:extLst>
          </p:cNvPr>
          <p:cNvSpPr>
            <a:spLocks noGrp="1"/>
          </p:cNvSpPr>
          <p:nvPr>
            <p:ph type="body" sz="quarter" idx="15"/>
          </p:nvPr>
        </p:nvSpPr>
        <p:spPr>
          <a:xfrm>
            <a:off x="1238295" y="3989800"/>
            <a:ext cx="2362200" cy="533400"/>
          </a:xfrm>
        </p:spPr>
        <p:txBody>
          <a:bodyPr>
            <a:normAutofit lnSpcReduction="10000"/>
          </a:bodyPr>
          <a:lstStyle/>
          <a:p>
            <a:r>
              <a:rPr lang="en-US" dirty="0"/>
              <a:t>Indicators and sub indicators analyzed</a:t>
            </a:r>
          </a:p>
        </p:txBody>
      </p:sp>
      <p:sp>
        <p:nvSpPr>
          <p:cNvPr id="6" name="Text Placeholder 5">
            <a:extLst>
              <a:ext uri="{FF2B5EF4-FFF2-40B4-BE49-F238E27FC236}">
                <a16:creationId xmlns:a16="http://schemas.microsoft.com/office/drawing/2014/main" id="{15E8819A-5B45-0541-9506-F39C1C12F9FC}"/>
              </a:ext>
            </a:extLst>
          </p:cNvPr>
          <p:cNvSpPr>
            <a:spLocks noGrp="1"/>
          </p:cNvSpPr>
          <p:nvPr>
            <p:ph type="body" sz="quarter" idx="16"/>
          </p:nvPr>
        </p:nvSpPr>
        <p:spPr>
          <a:xfrm>
            <a:off x="5105399" y="2843140"/>
            <a:ext cx="1981201" cy="1104900"/>
          </a:xfrm>
        </p:spPr>
        <p:txBody>
          <a:bodyPr/>
          <a:lstStyle/>
          <a:p>
            <a:r>
              <a:rPr lang="en-US" dirty="0"/>
              <a:t>6</a:t>
            </a:r>
          </a:p>
        </p:txBody>
      </p:sp>
      <p:sp>
        <p:nvSpPr>
          <p:cNvPr id="7" name="Text Placeholder 6">
            <a:extLst>
              <a:ext uri="{FF2B5EF4-FFF2-40B4-BE49-F238E27FC236}">
                <a16:creationId xmlns:a16="http://schemas.microsoft.com/office/drawing/2014/main" id="{CB9C93E8-3F6E-7648-8B17-E7C5E4B622FB}"/>
              </a:ext>
            </a:extLst>
          </p:cNvPr>
          <p:cNvSpPr>
            <a:spLocks noGrp="1"/>
          </p:cNvSpPr>
          <p:nvPr>
            <p:ph type="body" sz="quarter" idx="17"/>
          </p:nvPr>
        </p:nvSpPr>
        <p:spPr>
          <a:xfrm>
            <a:off x="4800600" y="3986139"/>
            <a:ext cx="2667000" cy="533400"/>
          </a:xfrm>
        </p:spPr>
        <p:txBody>
          <a:bodyPr>
            <a:noAutofit/>
          </a:bodyPr>
          <a:lstStyle/>
          <a:p>
            <a:r>
              <a:rPr lang="en-US" dirty="0"/>
              <a:t>Categories of indicators per Sanctuary Condition report</a:t>
            </a:r>
          </a:p>
        </p:txBody>
      </p:sp>
      <p:sp>
        <p:nvSpPr>
          <p:cNvPr id="8" name="Text Placeholder 7">
            <a:extLst>
              <a:ext uri="{FF2B5EF4-FFF2-40B4-BE49-F238E27FC236}">
                <a16:creationId xmlns:a16="http://schemas.microsoft.com/office/drawing/2014/main" id="{54136200-536D-3A4A-9BA3-4D43EB8CEAE8}"/>
              </a:ext>
            </a:extLst>
          </p:cNvPr>
          <p:cNvSpPr>
            <a:spLocks noGrp="1"/>
          </p:cNvSpPr>
          <p:nvPr>
            <p:ph type="body" sz="quarter" idx="18"/>
          </p:nvPr>
        </p:nvSpPr>
        <p:spPr>
          <a:xfrm>
            <a:off x="8391861" y="2848518"/>
            <a:ext cx="3505201" cy="1104900"/>
          </a:xfrm>
        </p:spPr>
        <p:txBody>
          <a:bodyPr/>
          <a:lstStyle/>
          <a:p>
            <a:r>
              <a:rPr lang="en-US" dirty="0"/>
              <a:t>32 </a:t>
            </a:r>
          </a:p>
        </p:txBody>
      </p:sp>
      <p:sp>
        <p:nvSpPr>
          <p:cNvPr id="9" name="Text Placeholder 8">
            <a:extLst>
              <a:ext uri="{FF2B5EF4-FFF2-40B4-BE49-F238E27FC236}">
                <a16:creationId xmlns:a16="http://schemas.microsoft.com/office/drawing/2014/main" id="{306DAF98-54CA-0B4F-BA4B-DC407F96CCF7}"/>
              </a:ext>
            </a:extLst>
          </p:cNvPr>
          <p:cNvSpPr>
            <a:spLocks noGrp="1"/>
          </p:cNvSpPr>
          <p:nvPr>
            <p:ph type="body" sz="quarter" idx="19"/>
          </p:nvPr>
        </p:nvSpPr>
        <p:spPr>
          <a:xfrm>
            <a:off x="9036510" y="3948040"/>
            <a:ext cx="2362200" cy="533400"/>
          </a:xfrm>
        </p:spPr>
        <p:txBody>
          <a:bodyPr>
            <a:noAutofit/>
          </a:bodyPr>
          <a:lstStyle/>
          <a:p>
            <a:r>
              <a:rPr lang="en-US" dirty="0"/>
              <a:t>Experts who participated in Indicator selection workshop</a:t>
            </a:r>
          </a:p>
        </p:txBody>
      </p:sp>
      <p:sp>
        <p:nvSpPr>
          <p:cNvPr id="10" name="Text Placeholder 9">
            <a:extLst>
              <a:ext uri="{FF2B5EF4-FFF2-40B4-BE49-F238E27FC236}">
                <a16:creationId xmlns:a16="http://schemas.microsoft.com/office/drawing/2014/main" id="{95A3F656-DB87-094A-ADC1-F9722573D737}"/>
              </a:ext>
            </a:extLst>
          </p:cNvPr>
          <p:cNvSpPr>
            <a:spLocks noGrp="1"/>
          </p:cNvSpPr>
          <p:nvPr>
            <p:ph type="body" sz="quarter" idx="20"/>
          </p:nvPr>
        </p:nvSpPr>
        <p:spPr/>
        <p:txBody>
          <a:bodyPr/>
          <a:lstStyle/>
          <a:p>
            <a:r>
              <a:rPr lang="en-US" dirty="0"/>
              <a:t> </a:t>
            </a:r>
          </a:p>
        </p:txBody>
      </p:sp>
      <p:sp>
        <p:nvSpPr>
          <p:cNvPr id="11" name="Text Placeholder 10">
            <a:extLst>
              <a:ext uri="{FF2B5EF4-FFF2-40B4-BE49-F238E27FC236}">
                <a16:creationId xmlns:a16="http://schemas.microsoft.com/office/drawing/2014/main" id="{A211954D-CCD0-4344-914F-7C2D3CBC4373}"/>
              </a:ext>
            </a:extLst>
          </p:cNvPr>
          <p:cNvSpPr>
            <a:spLocks noGrp="1"/>
          </p:cNvSpPr>
          <p:nvPr>
            <p:ph type="body" sz="quarter" idx="21"/>
          </p:nvPr>
        </p:nvSpPr>
        <p:spPr/>
        <p:txBody>
          <a:bodyPr/>
          <a:lstStyle/>
          <a:p>
            <a:r>
              <a:rPr lang="en-US" dirty="0"/>
              <a:t> </a:t>
            </a:r>
          </a:p>
        </p:txBody>
      </p:sp>
      <p:sp>
        <p:nvSpPr>
          <p:cNvPr id="12" name="Text Placeholder 11">
            <a:extLst>
              <a:ext uri="{FF2B5EF4-FFF2-40B4-BE49-F238E27FC236}">
                <a16:creationId xmlns:a16="http://schemas.microsoft.com/office/drawing/2014/main" id="{0B54EC66-32CD-5A41-A6EA-34F45300DCB5}"/>
              </a:ext>
            </a:extLst>
          </p:cNvPr>
          <p:cNvSpPr>
            <a:spLocks noGrp="1"/>
          </p:cNvSpPr>
          <p:nvPr>
            <p:ph type="body" sz="quarter" idx="22"/>
          </p:nvPr>
        </p:nvSpPr>
        <p:spPr/>
        <p:txBody>
          <a:bodyPr/>
          <a:lstStyle/>
          <a:p>
            <a:r>
              <a:rPr lang="en-US" dirty="0"/>
              <a:t> </a:t>
            </a:r>
          </a:p>
        </p:txBody>
      </p:sp>
    </p:spTree>
    <p:extLst>
      <p:ext uri="{BB962C8B-B14F-4D97-AF65-F5344CB8AC3E}">
        <p14:creationId xmlns:p14="http://schemas.microsoft.com/office/powerpoint/2010/main" val="3579350199"/>
      </p:ext>
    </p:extLst>
  </p:cSld>
  <p:clrMapOvr>
    <a:masterClrMapping/>
  </p:clrMapOvr>
  <mc:AlternateContent xmlns:mc="http://schemas.openxmlformats.org/markup-compatibility/2006" xmlns:p14="http://schemas.microsoft.com/office/powerpoint/2010/main">
    <mc:Choice Requires="p14">
      <p:transition p14:dur="0" advClick="0" advTm="17000"/>
    </mc:Choice>
    <mc:Fallback xmlns="">
      <p:transition advClick="0" advTm="1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62B6BC-3D8B-5B4A-8EE7-3D2A16FB8ABE}"/>
              </a:ext>
            </a:extLst>
          </p:cNvPr>
          <p:cNvSpPr>
            <a:spLocks noGrp="1"/>
          </p:cNvSpPr>
          <p:nvPr>
            <p:ph type="sldNum" sz="quarter" idx="12"/>
          </p:nvPr>
        </p:nvSpPr>
        <p:spPr/>
        <p:txBody>
          <a:bodyPr/>
          <a:lstStyle/>
          <a:p>
            <a:fld id="{1CA897ED-F933-F140-B965-41326E641414}" type="slidenum">
              <a:rPr lang="en-US" smtClean="0"/>
              <a:t>8</a:t>
            </a:fld>
            <a:endParaRPr lang="en-US"/>
          </a:p>
        </p:txBody>
      </p:sp>
      <p:sp>
        <p:nvSpPr>
          <p:cNvPr id="4" name="Title 3">
            <a:extLst>
              <a:ext uri="{FF2B5EF4-FFF2-40B4-BE49-F238E27FC236}">
                <a16:creationId xmlns:a16="http://schemas.microsoft.com/office/drawing/2014/main" id="{DE8AAA1E-F3D9-F744-8AA9-D4FF886058A9}"/>
              </a:ext>
            </a:extLst>
          </p:cNvPr>
          <p:cNvSpPr>
            <a:spLocks noGrp="1"/>
          </p:cNvSpPr>
          <p:nvPr>
            <p:ph type="title"/>
          </p:nvPr>
        </p:nvSpPr>
        <p:spPr>
          <a:xfrm>
            <a:off x="457200" y="1066800"/>
            <a:ext cx="4419600" cy="2673817"/>
          </a:xfrm>
        </p:spPr>
        <p:txBody>
          <a:bodyPr/>
          <a:lstStyle/>
          <a:p>
            <a:r>
              <a:rPr lang="en-US" dirty="0"/>
              <a:t>Partners</a:t>
            </a:r>
          </a:p>
        </p:txBody>
      </p:sp>
      <p:sp>
        <p:nvSpPr>
          <p:cNvPr id="5" name="Text Placeholder 4">
            <a:extLst>
              <a:ext uri="{FF2B5EF4-FFF2-40B4-BE49-F238E27FC236}">
                <a16:creationId xmlns:a16="http://schemas.microsoft.com/office/drawing/2014/main" id="{2FFB8ECE-3EBA-624C-9765-4468AF88C899}"/>
              </a:ext>
            </a:extLst>
          </p:cNvPr>
          <p:cNvSpPr>
            <a:spLocks noGrp="1"/>
          </p:cNvSpPr>
          <p:nvPr>
            <p:ph type="body" idx="13"/>
          </p:nvPr>
        </p:nvSpPr>
        <p:spPr>
          <a:xfrm>
            <a:off x="490603" y="3757713"/>
            <a:ext cx="4419600" cy="1187016"/>
          </a:xfrm>
        </p:spPr>
        <p:txBody>
          <a:bodyPr/>
          <a:lstStyle/>
          <a:p>
            <a:r>
              <a:rPr lang="en-US" dirty="0"/>
              <a:t>Integrated Ecosystem Assessment Partnerships</a:t>
            </a:r>
          </a:p>
        </p:txBody>
      </p:sp>
      <p:pic>
        <p:nvPicPr>
          <p:cNvPr id="9" name="Picture 8">
            <a:extLst>
              <a:ext uri="{FF2B5EF4-FFF2-40B4-BE49-F238E27FC236}">
                <a16:creationId xmlns:a16="http://schemas.microsoft.com/office/drawing/2014/main" id="{9822F9C5-D727-9845-B39A-3E420D4F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76588" y="3623723"/>
            <a:ext cx="1010136" cy="1127305"/>
          </a:xfrm>
          <a:prstGeom prst="rect">
            <a:avLst/>
          </a:prstGeom>
        </p:spPr>
      </p:pic>
      <p:pic>
        <p:nvPicPr>
          <p:cNvPr id="11" name="Picture 10">
            <a:extLst>
              <a:ext uri="{FF2B5EF4-FFF2-40B4-BE49-F238E27FC236}">
                <a16:creationId xmlns:a16="http://schemas.microsoft.com/office/drawing/2014/main" id="{B53E9348-3F0A-F249-8908-8DD87317F1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8140" y="2795969"/>
            <a:ext cx="1722907" cy="861454"/>
          </a:xfrm>
          <a:prstGeom prst="rect">
            <a:avLst/>
          </a:prstGeom>
        </p:spPr>
      </p:pic>
      <p:pic>
        <p:nvPicPr>
          <p:cNvPr id="12" name="Picture 11">
            <a:extLst>
              <a:ext uri="{FF2B5EF4-FFF2-40B4-BE49-F238E27FC236}">
                <a16:creationId xmlns:a16="http://schemas.microsoft.com/office/drawing/2014/main" id="{19D65515-843E-0540-A9AA-9A62321E35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3402" y="2753404"/>
            <a:ext cx="1238030" cy="946583"/>
          </a:xfrm>
          <a:prstGeom prst="rect">
            <a:avLst/>
          </a:prstGeom>
        </p:spPr>
      </p:pic>
      <p:pic>
        <p:nvPicPr>
          <p:cNvPr id="14" name="Picture 13">
            <a:extLst>
              <a:ext uri="{FF2B5EF4-FFF2-40B4-BE49-F238E27FC236}">
                <a16:creationId xmlns:a16="http://schemas.microsoft.com/office/drawing/2014/main" id="{A680779A-4CC3-2245-A434-A0A5B0DFBF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0469" y="2828295"/>
            <a:ext cx="1997387" cy="796801"/>
          </a:xfrm>
          <a:prstGeom prst="rect">
            <a:avLst/>
          </a:prstGeom>
        </p:spPr>
      </p:pic>
      <p:pic>
        <p:nvPicPr>
          <p:cNvPr id="15" name="Picture 14">
            <a:extLst>
              <a:ext uri="{FF2B5EF4-FFF2-40B4-BE49-F238E27FC236}">
                <a16:creationId xmlns:a16="http://schemas.microsoft.com/office/drawing/2014/main" id="{81360CF1-33EC-D54B-9506-712934773C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19593" y="1900156"/>
            <a:ext cx="782948" cy="811656"/>
          </a:xfrm>
          <a:prstGeom prst="rect">
            <a:avLst/>
          </a:prstGeom>
        </p:spPr>
      </p:pic>
      <p:pic>
        <p:nvPicPr>
          <p:cNvPr id="16" name="Picture 15">
            <a:extLst>
              <a:ext uri="{FF2B5EF4-FFF2-40B4-BE49-F238E27FC236}">
                <a16:creationId xmlns:a16="http://schemas.microsoft.com/office/drawing/2014/main" id="{B062AA3D-EFAC-4947-B358-FA83A394C7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7002" y="1844256"/>
            <a:ext cx="3996919" cy="796800"/>
          </a:xfrm>
          <a:prstGeom prst="rect">
            <a:avLst/>
          </a:prstGeom>
        </p:spPr>
      </p:pic>
      <p:pic>
        <p:nvPicPr>
          <p:cNvPr id="17" name="Picture 16">
            <a:extLst>
              <a:ext uri="{FF2B5EF4-FFF2-40B4-BE49-F238E27FC236}">
                <a16:creationId xmlns:a16="http://schemas.microsoft.com/office/drawing/2014/main" id="{BF9801D0-8F03-F94C-8477-101AE37AD8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77000" y="4944728"/>
            <a:ext cx="2469971" cy="782435"/>
          </a:xfrm>
          <a:prstGeom prst="rect">
            <a:avLst/>
          </a:prstGeom>
          <a:ln>
            <a:solidFill>
              <a:srgbClr val="FFC000"/>
            </a:solidFill>
          </a:ln>
        </p:spPr>
      </p:pic>
      <p:pic>
        <p:nvPicPr>
          <p:cNvPr id="19" name="Picture 18">
            <a:extLst>
              <a:ext uri="{FF2B5EF4-FFF2-40B4-BE49-F238E27FC236}">
                <a16:creationId xmlns:a16="http://schemas.microsoft.com/office/drawing/2014/main" id="{D3339EEF-EED7-F546-BB4F-F844F96F9FE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32417" y="4765864"/>
            <a:ext cx="1010137" cy="1187017"/>
          </a:xfrm>
          <a:prstGeom prst="rect">
            <a:avLst/>
          </a:prstGeom>
        </p:spPr>
      </p:pic>
      <p:pic>
        <p:nvPicPr>
          <p:cNvPr id="21" name="Graphic 20">
            <a:extLst>
              <a:ext uri="{FF2B5EF4-FFF2-40B4-BE49-F238E27FC236}">
                <a16:creationId xmlns:a16="http://schemas.microsoft.com/office/drawing/2014/main" id="{953B2AC6-E5CC-A242-948C-71EB3133C05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410495" y="4851824"/>
            <a:ext cx="742321" cy="968245"/>
          </a:xfrm>
          <a:prstGeom prst="rect">
            <a:avLst/>
          </a:prstGeom>
        </p:spPr>
      </p:pic>
      <p:pic>
        <p:nvPicPr>
          <p:cNvPr id="23" name="Picture 22">
            <a:extLst>
              <a:ext uri="{FF2B5EF4-FFF2-40B4-BE49-F238E27FC236}">
                <a16:creationId xmlns:a16="http://schemas.microsoft.com/office/drawing/2014/main" id="{8492B5C7-53A7-B342-ABCC-77851ED1AA9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101227" y="3714085"/>
            <a:ext cx="1961625" cy="946583"/>
          </a:xfrm>
          <a:prstGeom prst="rect">
            <a:avLst/>
          </a:prstGeom>
        </p:spPr>
      </p:pic>
      <p:pic>
        <p:nvPicPr>
          <p:cNvPr id="6" name="Picture 5">
            <a:extLst>
              <a:ext uri="{FF2B5EF4-FFF2-40B4-BE49-F238E27FC236}">
                <a16:creationId xmlns:a16="http://schemas.microsoft.com/office/drawing/2014/main" id="{FAC996F9-3934-0B4A-953C-F3ED90A86488}"/>
              </a:ext>
            </a:extLst>
          </p:cNvPr>
          <p:cNvPicPr>
            <a:picLocks noChangeAspect="1"/>
          </p:cNvPicPr>
          <p:nvPr/>
        </p:nvPicPr>
        <p:blipFill>
          <a:blip r:embed="rId14"/>
          <a:stretch>
            <a:fillRect/>
          </a:stretch>
        </p:blipFill>
        <p:spPr>
          <a:xfrm>
            <a:off x="6477000" y="3740617"/>
            <a:ext cx="1575385" cy="939822"/>
          </a:xfrm>
          <a:prstGeom prst="rect">
            <a:avLst/>
          </a:prstGeom>
        </p:spPr>
      </p:pic>
    </p:spTree>
    <p:extLst>
      <p:ext uri="{BB962C8B-B14F-4D97-AF65-F5344CB8AC3E}">
        <p14:creationId xmlns:p14="http://schemas.microsoft.com/office/powerpoint/2010/main" val="354990506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9</a:t>
            </a:fld>
            <a:endParaRPr lang="en-US"/>
          </a:p>
        </p:txBody>
      </p:sp>
      <p:sp>
        <p:nvSpPr>
          <p:cNvPr id="17" name="Title 3">
            <a:extLst>
              <a:ext uri="{FF2B5EF4-FFF2-40B4-BE49-F238E27FC236}">
                <a16:creationId xmlns:a16="http://schemas.microsoft.com/office/drawing/2014/main" id="{9E424785-02C1-4144-9E53-E543430B0584}"/>
              </a:ext>
            </a:extLst>
          </p:cNvPr>
          <p:cNvSpPr>
            <a:spLocks noGrp="1"/>
          </p:cNvSpPr>
          <p:nvPr>
            <p:ph type="title"/>
          </p:nvPr>
        </p:nvSpPr>
        <p:spPr>
          <a:xfrm>
            <a:off x="304800" y="1143000"/>
            <a:ext cx="11506200" cy="609600"/>
          </a:xfrm>
        </p:spPr>
        <p:txBody>
          <a:bodyPr/>
          <a:lstStyle/>
          <a:p>
            <a:r>
              <a:rPr lang="en-US" dirty="0"/>
              <a:t>Status and Trends of Key Indicators</a:t>
            </a:r>
          </a:p>
        </p:txBody>
      </p:sp>
      <p:sp>
        <p:nvSpPr>
          <p:cNvPr id="18" name="Rectangle 17">
            <a:extLst>
              <a:ext uri="{FF2B5EF4-FFF2-40B4-BE49-F238E27FC236}">
                <a16:creationId xmlns:a16="http://schemas.microsoft.com/office/drawing/2014/main" id="{F046F563-CD21-6449-A7EF-720BEC57DFC5}"/>
              </a:ext>
            </a:extLst>
          </p:cNvPr>
          <p:cNvSpPr/>
          <p:nvPr/>
        </p:nvSpPr>
        <p:spPr>
          <a:xfrm>
            <a:off x="2286000" y="1886569"/>
            <a:ext cx="5943600" cy="369332"/>
          </a:xfrm>
          <a:prstGeom prst="rect">
            <a:avLst/>
          </a:prstGeom>
        </p:spPr>
        <p:txBody>
          <a:bodyPr wrap="square">
            <a:spAutoFit/>
          </a:bodyPr>
          <a:lstStyle/>
          <a:p>
            <a:pPr algn="just"/>
            <a:r>
              <a:rPr lang="en-US" dirty="0">
                <a:solidFill>
                  <a:srgbClr val="575757"/>
                </a:solidFill>
              </a:rPr>
              <a:t>Total registered vessels in Monroe County</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80" y="2286000"/>
            <a:ext cx="9329244" cy="3849312"/>
          </a:xfrm>
          <a:prstGeom prst="rect">
            <a:avLst/>
          </a:prstGeom>
        </p:spPr>
      </p:pic>
      <p:pic>
        <p:nvPicPr>
          <p:cNvPr id="10" name="Picture 9"/>
          <p:cNvPicPr>
            <a:picLocks noChangeAspect="1"/>
          </p:cNvPicPr>
          <p:nvPr/>
        </p:nvPicPr>
        <p:blipFill>
          <a:blip r:embed="rId4"/>
          <a:stretch>
            <a:fillRect/>
          </a:stretch>
        </p:blipFill>
        <p:spPr>
          <a:xfrm>
            <a:off x="9420447" y="1860006"/>
            <a:ext cx="2771553" cy="1524000"/>
          </a:xfrm>
          <a:prstGeom prst="rect">
            <a:avLst/>
          </a:prstGeom>
        </p:spPr>
      </p:pic>
      <p:sp>
        <p:nvSpPr>
          <p:cNvPr id="11" name="TextBox 10"/>
          <p:cNvSpPr txBox="1"/>
          <p:nvPr/>
        </p:nvSpPr>
        <p:spPr>
          <a:xfrm>
            <a:off x="5943600" y="6012201"/>
            <a:ext cx="3862193" cy="246221"/>
          </a:xfrm>
          <a:prstGeom prst="rect">
            <a:avLst/>
          </a:prstGeom>
          <a:noFill/>
        </p:spPr>
        <p:txBody>
          <a:bodyPr wrap="square" rtlCol="0">
            <a:spAutoFit/>
          </a:bodyPr>
          <a:lstStyle/>
          <a:p>
            <a:r>
              <a:rPr lang="en-US" sz="1000" i="1" dirty="0"/>
              <a:t>All vector graphics by Tracey Saxby, IAN UMCES image library</a:t>
            </a:r>
          </a:p>
        </p:txBody>
      </p:sp>
    </p:spTree>
    <p:extLst>
      <p:ext uri="{BB962C8B-B14F-4D97-AF65-F5344CB8AC3E}">
        <p14:creationId xmlns:p14="http://schemas.microsoft.com/office/powerpoint/2010/main" val="35640484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29054</TotalTime>
  <Words>1125</Words>
  <Application>Microsoft Macintosh PowerPoint</Application>
  <PresentationFormat>Widescreen</PresentationFormat>
  <Paragraphs>127</Paragraphs>
  <Slides>16</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Using Integrated Ecosystem Assessments to improve resource management</vt:lpstr>
      <vt:lpstr>Integrated Ecosystem Assessments</vt:lpstr>
      <vt:lpstr>IEAs Provide an Analytical Framework to Implement EBM</vt:lpstr>
      <vt:lpstr>Gulf Of Mexico Integrated Ecosystem Assessment</vt:lpstr>
      <vt:lpstr>Implementation in Florida Keys National Marine Sanctuary</vt:lpstr>
      <vt:lpstr>Timeline of Florida Keys Integrated Ecosystem Assessment Work</vt:lpstr>
      <vt:lpstr>By the numbers</vt:lpstr>
      <vt:lpstr>Partners</vt:lpstr>
      <vt:lpstr>Status and Trends of Key Indicators</vt:lpstr>
      <vt:lpstr>Status and Trends of Key Indicators</vt:lpstr>
      <vt:lpstr>Status and Trends of Key Indicators</vt:lpstr>
      <vt:lpstr>Status and Trends of Key Indicators</vt:lpstr>
      <vt:lpstr>Indicator Adoption by Partners</vt:lpstr>
      <vt:lpstr>Next steps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181</cp:revision>
  <dcterms:created xsi:type="dcterms:W3CDTF">2019-08-06T19:42:43Z</dcterms:created>
  <dcterms:modified xsi:type="dcterms:W3CDTF">2019-11-20T14:43:32Z</dcterms:modified>
</cp:coreProperties>
</file>