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06" r:id="rId2"/>
    <p:sldId id="314" r:id="rId3"/>
    <p:sldId id="284" r:id="rId4"/>
    <p:sldId id="298" r:id="rId5"/>
    <p:sldId id="282" r:id="rId6"/>
    <p:sldId id="274" r:id="rId7"/>
    <p:sldId id="293" r:id="rId8"/>
    <p:sldId id="260" r:id="rId9"/>
    <p:sldId id="277" r:id="rId10"/>
    <p:sldId id="262" r:id="rId11"/>
    <p:sldId id="305" r:id="rId12"/>
    <p:sldId id="304" r:id="rId13"/>
    <p:sldId id="288" r:id="rId14"/>
    <p:sldId id="312" r:id="rId15"/>
    <p:sldId id="31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37AD6"/>
    <a:srgbClr val="67D194"/>
    <a:srgbClr val="FF9300"/>
    <a:srgbClr val="CDCB17"/>
    <a:srgbClr val="DEDC17"/>
    <a:srgbClr val="009125"/>
    <a:srgbClr val="5AEAEE"/>
    <a:srgbClr val="00E7EE"/>
    <a:srgbClr val="00EBED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86399"/>
  </p:normalViewPr>
  <p:slideViewPr>
    <p:cSldViewPr snapToObjects="1">
      <p:cViewPr varScale="1">
        <p:scale>
          <a:sx n="131" d="100"/>
          <a:sy n="131" d="100"/>
        </p:scale>
        <p:origin x="103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46B343-25FC-4040-8C1D-19C20F6E45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F73B9B-CC70-874C-BF13-BEDD16B129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FFD94-0376-F94B-8829-32106F229FB7}" type="datetimeFigureOut">
              <a:rPr lang="en-US" smtClean="0"/>
              <a:t>11/7/19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A5E96-D065-BA40-9088-390449C75D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E17056-518B-824D-992C-F5C7AD6240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473C2-1A0A-6148-AB77-25A47CD8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65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AC35B-83D0-B04F-AA0A-7C54EB63E0C1}" type="datetimeFigureOut">
              <a:rPr lang="en-US" smtClean="0"/>
              <a:t>11/7/19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9663B-47F3-AE4A-92C7-367FE9E30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28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098660-3A12-4B5F-960F-6ACE9FD8CB08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0621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98660-3A12-4B5F-960F-6ACE9FD8CB08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1759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7EEDB-3FA0-4245-9BCA-46B9B0CFE1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821303"/>
            <a:ext cx="5157787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A3201-4FAB-C343-AFCC-3110AFBB26C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420948"/>
            <a:ext cx="5157787" cy="2768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1E41A5-A449-BE4B-8AB1-65944CAE93E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821610"/>
            <a:ext cx="5183188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3B432-6DD9-F544-A2F2-976DA5E2D74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3429000"/>
            <a:ext cx="5183188" cy="27606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E613DF-3265-7C4D-8D91-BAE4C37F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A08937-EC18-A749-9300-1BE7D16B68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8818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2FEAB9-964F-934D-8A34-973E5BC0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1A5F8D-A1BB-D746-AF4F-EF1F57699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1818930"/>
            <a:ext cx="38084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Table/ Columns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1ED3C4F7-3FDD-7D45-B182-A7CE6598DF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676400" y="2819400"/>
            <a:ext cx="8991600" cy="2667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7DC2C1-AFF5-E743-A642-EB85D9C475AB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7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6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je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862222-3BBD-C44A-98A8-FAE8598491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953000"/>
            <a:ext cx="12192000" cy="1447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9800" y="2895600"/>
            <a:ext cx="8534400" cy="1905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46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818930"/>
            <a:ext cx="31988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Numbers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8594" y="3429000"/>
            <a:ext cx="1981200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45K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A8807-C32A-024B-ADA0-B8DAD42963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8094" y="45720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4F53FC-8162-864E-84C1-9372DFD785CD}"/>
              </a:ext>
            </a:extLst>
          </p:cNvPr>
          <p:cNvCxnSpPr>
            <a:cxnSpLocks/>
          </p:cNvCxnSpPr>
          <p:nvPr userDrawn="1"/>
        </p:nvCxnSpPr>
        <p:spPr>
          <a:xfrm>
            <a:off x="419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7E487D-1EA9-6C48-96D3-AD292BB1E30B}"/>
              </a:ext>
            </a:extLst>
          </p:cNvPr>
          <p:cNvCxnSpPr>
            <a:cxnSpLocks/>
          </p:cNvCxnSpPr>
          <p:nvPr userDrawn="1"/>
        </p:nvCxnSpPr>
        <p:spPr>
          <a:xfrm>
            <a:off x="800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9E1E29-F4B1-FC4C-9C9F-21FD70B427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5399" y="3429000"/>
            <a:ext cx="1981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40%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0F9951B-5640-9340-9338-E3F0BAF80E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4900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A62A000-CEA5-624F-895C-D8034A444A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0" y="3429000"/>
            <a:ext cx="3505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30ppm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9505EBC-6A20-2C43-A176-54EB308A12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15399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39DFAB9-1EA9-7048-99FE-D04F661672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59138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0CC1FDC-8C7F-CC4F-A932-CD639BCA0F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14900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1412F38-15CF-FB4A-889C-42A2D21F9B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5399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</p:spTree>
    <p:extLst>
      <p:ext uri="{BB962C8B-B14F-4D97-AF65-F5344CB8AC3E}">
        <p14:creationId xmlns:p14="http://schemas.microsoft.com/office/powerpoint/2010/main" val="412957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List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00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F8B5C5-B200-204A-9595-9468ABBCCE9D}"/>
              </a:ext>
            </a:extLst>
          </p:cNvPr>
          <p:cNvGrpSpPr/>
          <p:nvPr userDrawn="1"/>
        </p:nvGrpSpPr>
        <p:grpSpPr>
          <a:xfrm>
            <a:off x="1734858" y="4640891"/>
            <a:ext cx="382489" cy="382489"/>
            <a:chOff x="6553198" y="2590804"/>
            <a:chExt cx="457200" cy="4572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4E2B5AD-1154-B341-B2D2-758FE20764C0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E193BC-9955-B040-B5EA-1BE13F6D8AEA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67B84FA-3E54-B345-8F04-204CA26FEC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C082E47-7F5E-D641-90A2-AAE61AF0F7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2611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29D01041-7402-B442-A8BA-C491C382EC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2611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2894A4-33E2-7B41-8BDE-283283F1AEFD}"/>
              </a:ext>
            </a:extLst>
          </p:cNvPr>
          <p:cNvGrpSpPr/>
          <p:nvPr userDrawn="1"/>
        </p:nvGrpSpPr>
        <p:grpSpPr>
          <a:xfrm>
            <a:off x="1772210" y="2895599"/>
            <a:ext cx="382489" cy="382489"/>
            <a:chOff x="6553198" y="2590804"/>
            <a:chExt cx="457200" cy="4572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8C4C691-3D7A-6540-9FA7-F69F4E5D21BF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AABD34-8119-3140-A3B3-9DFC1E25E082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78BE42A-EB25-F54A-AC39-DF1EB4B56F59}"/>
              </a:ext>
            </a:extLst>
          </p:cNvPr>
          <p:cNvGrpSpPr/>
          <p:nvPr userDrawn="1"/>
        </p:nvGrpSpPr>
        <p:grpSpPr>
          <a:xfrm>
            <a:off x="6553200" y="4640885"/>
            <a:ext cx="382489" cy="382489"/>
            <a:chOff x="6553198" y="2590804"/>
            <a:chExt cx="457200" cy="4572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2C0EDDF-D34B-C44D-9E22-C087597DD77A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8DFC50-D275-1148-B252-47F32B20A657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50EA60-C3A0-394D-AC5A-418C89080998}"/>
              </a:ext>
            </a:extLst>
          </p:cNvPr>
          <p:cNvGrpSpPr/>
          <p:nvPr userDrawn="1"/>
        </p:nvGrpSpPr>
        <p:grpSpPr>
          <a:xfrm>
            <a:off x="6553199" y="2895599"/>
            <a:ext cx="382489" cy="382489"/>
            <a:chOff x="6553198" y="2590804"/>
            <a:chExt cx="457200" cy="4572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A4BEE01-0B15-DD4F-A949-209C4D13BAB6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3117C35-C681-5043-8C1F-228F3C30C848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575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Wat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D0F53F-CADD-9448-BE3D-0E40DD004CA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5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1918F-0EB8-BD4E-A1F4-E329EA789CD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D594C-B562-0D4F-ABD5-BDD95A5CE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670-F6C9-D34D-85C8-1F9955DC241F}" type="datetimeFigureOut">
              <a:rPr lang="en-US" smtClean="0"/>
              <a:t>11/7/19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A5EFFA-194A-984D-BD6B-3CC28C890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854D0-D44C-9640-A8AC-5DFA4E877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CBD9-D3EC-8E42-BD1B-6F18E97BE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47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249B-A571-704B-979E-ACE823BBB1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1283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91451-5628-364F-854C-A96D14BC8B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590799"/>
            <a:ext cx="10515600" cy="3409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 with Phot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C826517-8186-534C-885C-7AAABD4F43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482" y="0"/>
            <a:ext cx="12203482" cy="701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7B3879-37F3-4E49-A4AE-D3BB2B2E7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EMPHASIS WITH BACKGROUND PHOTO</a:t>
            </a:r>
          </a:p>
        </p:txBody>
      </p:sp>
    </p:spTree>
    <p:extLst>
      <p:ext uri="{BB962C8B-B14F-4D97-AF65-F5344CB8AC3E}">
        <p14:creationId xmlns:p14="http://schemas.microsoft.com/office/powerpoint/2010/main" val="25652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i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C0358-63A2-0248-9D09-A39B9B5EF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838200"/>
            <a:ext cx="6096000" cy="601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F1B5D-3048-434B-B9FB-AFA2C41B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F3BC3B-1AC3-FD49-9CEA-D624F6885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22CEC02-7088-0A48-8DDC-79E3165DE53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781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066800"/>
            <a:ext cx="5259388" cy="4794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5023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A5FFF1A-0ACE-5B4D-8FBB-DEC7DFE8E7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600" y="1066800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08D67EB8-408E-9C41-9FB7-0D3FA46E5E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42330" y="1078282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4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36B4A8D-6DBD-6148-AD41-5FA9FF4C67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078282"/>
            <a:ext cx="614193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C080E3C-1529-B942-9C96-02B05F59EF16}"/>
              </a:ext>
            </a:extLst>
          </p:cNvPr>
          <p:cNvSpPr/>
          <p:nvPr userDrawn="1"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r="5400000" sx="101000" sy="101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2D08A-E4F7-CF46-9402-C0E037AF5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4592" y="274574"/>
            <a:ext cx="38100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A07171-9895-3944-8B1B-9BA839A604F3}"/>
              </a:ext>
            </a:extLst>
          </p:cNvPr>
          <p:cNvSpPr txBox="1"/>
          <p:nvPr userDrawn="1"/>
        </p:nvSpPr>
        <p:spPr>
          <a:xfrm>
            <a:off x="75819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 Review 2019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D66A73-0B11-4B41-8C10-3BE27AF974CC}"/>
              </a:ext>
            </a:extLst>
          </p:cNvPr>
          <p:cNvSpPr txBox="1"/>
          <p:nvPr userDrawn="1"/>
        </p:nvSpPr>
        <p:spPr>
          <a:xfrm>
            <a:off x="97536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Lightning Presentation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D96DA-3BE1-A744-A6F4-5FEC4D7DC58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35" y="80010"/>
            <a:ext cx="289560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5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0" r:id="rId2"/>
    <p:sldLayoutId id="2147483658" r:id="rId3"/>
    <p:sldLayoutId id="2147483650" r:id="rId4"/>
    <p:sldLayoutId id="2147483660" r:id="rId5"/>
    <p:sldLayoutId id="2147483657" r:id="rId6"/>
    <p:sldLayoutId id="2147483656" r:id="rId7"/>
    <p:sldLayoutId id="2147483661" r:id="rId8"/>
    <p:sldLayoutId id="2147483662" r:id="rId9"/>
    <p:sldLayoutId id="2147483653" r:id="rId10"/>
    <p:sldLayoutId id="2147483654" r:id="rId11"/>
    <p:sldLayoutId id="2147483655" r:id="rId12"/>
    <p:sldLayoutId id="2147483663" r:id="rId13"/>
    <p:sldLayoutId id="2147483659" r:id="rId14"/>
    <p:sldLayoutId id="2147483664" r:id="rId15"/>
    <p:sldLayoutId id="2147483665" r:id="rId16"/>
    <p:sldLayoutId id="2147483671" r:id="rId17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6666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A4C8CD-1932-BB4A-95E1-5F05A870B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</a:t>
            </a:fld>
            <a:endParaRPr lang="en-US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3F7B33F1-3CC5-C445-A03D-B66E7B5B99F2}"/>
              </a:ext>
            </a:extLst>
          </p:cNvPr>
          <p:cNvSpPr txBox="1">
            <a:spLocks/>
          </p:cNvSpPr>
          <p:nvPr/>
        </p:nvSpPr>
        <p:spPr>
          <a:xfrm>
            <a:off x="-152400" y="2671724"/>
            <a:ext cx="11049000" cy="6858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 dirty="0">
                <a:latin typeface="Cambria" panose="02040503050406030204" pitchFamily="18" charset="0"/>
              </a:rPr>
              <a:t>The Ocean and Extreme Weather Events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4460367-25AF-6E4E-8EF8-43C016AFA1E8}"/>
              </a:ext>
            </a:extLst>
          </p:cNvPr>
          <p:cNvSpPr txBox="1">
            <a:spLocks/>
          </p:cNvSpPr>
          <p:nvPr/>
        </p:nvSpPr>
        <p:spPr>
          <a:xfrm>
            <a:off x="-685800" y="3500477"/>
            <a:ext cx="5264150" cy="1295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Hosmay</a:t>
            </a:r>
            <a:r>
              <a:rPr lang="en-US" dirty="0"/>
              <a:t> Lopez, PHOD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567B057-2F96-4E10-B7A9-DFB88587C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3124200"/>
            <a:ext cx="1178522" cy="114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7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010947F-8BEC-40BA-A797-CD2A3564C493}"/>
              </a:ext>
            </a:extLst>
          </p:cNvPr>
          <p:cNvSpPr txBox="1"/>
          <p:nvPr/>
        </p:nvSpPr>
        <p:spPr>
          <a:xfrm>
            <a:off x="304800" y="975593"/>
            <a:ext cx="1173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latin typeface="Cambria" panose="02040503050406030204" pitchFamily="18" charset="0"/>
                <a:cs typeface="Arial" panose="020B0604020202020204" pitchFamily="34" charset="0"/>
              </a:rPr>
              <a:t>Seasonal Prediction System for U.S. Tornado Activity</a:t>
            </a:r>
            <a:endParaRPr lang="ko-KR" altLang="en-US" sz="28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0706" y="1880508"/>
            <a:ext cx="55470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  <a:cs typeface="Arial" pitchFamily="34" charset="0"/>
              </a:rPr>
              <a:t>Tornadoes are one of the top 3 most hazardous weather events in the US, along with heat waves and flooding.</a:t>
            </a:r>
          </a:p>
          <a:p>
            <a:endParaRPr lang="en-US" sz="2400" dirty="0">
              <a:latin typeface="Cambria" panose="02040503050406030204" pitchFamily="18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  <a:cs typeface="Arial" pitchFamily="34" charset="0"/>
              </a:rPr>
              <a:t>There is a need to extend the current tornado forecast beyond the synoptic time scale into sub-seasonal time scale to prepare resources to save lives and protect critical infrastructure.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A7611C6B-7946-3D43-968D-43160966E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4592" y="274574"/>
            <a:ext cx="381001" cy="365125"/>
          </a:xfrm>
        </p:spPr>
        <p:txBody>
          <a:bodyPr/>
          <a:lstStyle/>
          <a:p>
            <a:fld id="{1CA897ED-F933-F140-B965-41326E641414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10" descr="Y:\bjerknes\meeting\irr_sep_19_2012\2000px-Tornado_Alley_Diagram.svg.png">
            <a:extLst>
              <a:ext uri="{FF2B5EF4-FFF2-40B4-BE49-F238E27FC236}">
                <a16:creationId xmlns:a16="http://schemas.microsoft.com/office/drawing/2014/main" id="{4997D931-FB99-D943-B965-0CDF189CF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223" y="1948732"/>
            <a:ext cx="5923321" cy="378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2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722C947-F7CC-E448-9491-88E8D4BA3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65C262-6637-F64F-8B02-8325E75DC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CBD9-D3EC-8E42-BD1B-6F18E97BEB9A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17" descr="Y:\taylor\climate\2014\tornado\plot_ppt\tornado_ersst3_sst_2panels.jpg">
            <a:extLst>
              <a:ext uri="{FF2B5EF4-FFF2-40B4-BE49-F238E27FC236}">
                <a16:creationId xmlns:a16="http://schemas.microsoft.com/office/drawing/2014/main" id="{B360B72F-B799-794B-8768-C045521BA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01" b="4276"/>
          <a:stretch>
            <a:fillRect/>
          </a:stretch>
        </p:blipFill>
        <p:spPr bwMode="auto">
          <a:xfrm>
            <a:off x="5715000" y="1795007"/>
            <a:ext cx="44196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Y:\taylor\climate\2014\tornado\plot_ppt\tornado_ersst3_sst_2panels.jpg">
            <a:extLst>
              <a:ext uri="{FF2B5EF4-FFF2-40B4-BE49-F238E27FC236}">
                <a16:creationId xmlns:a16="http://schemas.microsoft.com/office/drawing/2014/main" id="{6C261F19-5A38-194D-9C82-DF3CBDD0A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52676"/>
          <a:stretch>
            <a:fillRect/>
          </a:stretch>
        </p:blipFill>
        <p:spPr bwMode="auto">
          <a:xfrm>
            <a:off x="304800" y="1793419"/>
            <a:ext cx="441960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9A3FB206-D4F9-164C-A707-DF9719F03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4495800"/>
            <a:ext cx="11574149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6075" indent="-34607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ambria" panose="02040503050406030204" pitchFamily="18" charset="0"/>
                <a:cs typeface="Arial" pitchFamily="34" charset="0"/>
              </a:rPr>
              <a:t>(+) Trans-Niño: zonal gradient of SST anomalies along the equatorial Pacific between CP &amp; EP &gt; 0 (occurs during decay phase of La Niña)             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1BFFB789-61E1-864C-90D2-05B0363FF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5334000"/>
            <a:ext cx="115681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6075" indent="-34607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ambria" panose="02040503050406030204" pitchFamily="18" charset="0"/>
                <a:cs typeface="Arial" pitchFamily="34" charset="0"/>
              </a:rPr>
              <a:t>However, the anomalous equatorial Pacific SST patterns linked to (+) Trans-Niño are all different case by case</a:t>
            </a:r>
            <a:r>
              <a:rPr lang="en-US" altLang="en-US" dirty="0">
                <a:latin typeface="Cambria" panose="02040503050406030204" pitchFamily="18" charset="0"/>
                <a:cs typeface="Arial" pitchFamily="34" charset="0"/>
              </a:rPr>
              <a:t>.    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64EA0D-A4B4-5040-B0B9-D8FD52E1DBE3}"/>
              </a:ext>
            </a:extLst>
          </p:cNvPr>
          <p:cNvSpPr txBox="1"/>
          <p:nvPr/>
        </p:nvSpPr>
        <p:spPr>
          <a:xfrm>
            <a:off x="304800" y="975593"/>
            <a:ext cx="1173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latin typeface="Cambria" panose="02040503050406030204" pitchFamily="18" charset="0"/>
                <a:cs typeface="Arial" panose="020B0604020202020204" pitchFamily="34" charset="0"/>
              </a:rPr>
              <a:t>Seasonal Prediction System for U.S. Tornado Activity</a:t>
            </a:r>
            <a:endParaRPr lang="ko-KR" altLang="en-US" sz="28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51F27-1072-DE40-AAEB-A1E1F77B9C2A}"/>
              </a:ext>
            </a:extLst>
          </p:cNvPr>
          <p:cNvSpPr txBox="1"/>
          <p:nvPr/>
        </p:nvSpPr>
        <p:spPr>
          <a:xfrm>
            <a:off x="351405" y="6324600"/>
            <a:ext cx="5783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Lee et al. 2013; Lee et al. 2016; and Lee et al. (submitted)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7FD1B7-5E14-F84A-AEE9-9A6402D3A328}"/>
              </a:ext>
            </a:extLst>
          </p:cNvPr>
          <p:cNvSpPr txBox="1"/>
          <p:nvPr/>
        </p:nvSpPr>
        <p:spPr>
          <a:xfrm>
            <a:off x="8667561" y="6324600"/>
            <a:ext cx="2467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</a:rPr>
              <a:t>Funded by: NOAA/OAR</a:t>
            </a:r>
          </a:p>
        </p:txBody>
      </p:sp>
    </p:spTree>
    <p:extLst>
      <p:ext uri="{BB962C8B-B14F-4D97-AF65-F5344CB8AC3E}">
        <p14:creationId xmlns:p14="http://schemas.microsoft.com/office/powerpoint/2010/main" val="3900639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363DD7-25BA-5249-87B7-D280529A3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BE273E-33B0-8948-9957-A031AFFEF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CBD9-D3EC-8E42-BD1B-6F18E97BEB9A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5A9E2E-8F41-FE43-AB74-A81F6F7B94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7" b="-60"/>
          <a:stretch/>
        </p:blipFill>
        <p:spPr>
          <a:xfrm>
            <a:off x="228600" y="1374842"/>
            <a:ext cx="11739651" cy="2608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CED863-298C-E145-B80E-F00B2D86C9A4}"/>
              </a:ext>
            </a:extLst>
          </p:cNvPr>
          <p:cNvSpPr txBox="1"/>
          <p:nvPr/>
        </p:nvSpPr>
        <p:spPr>
          <a:xfrm>
            <a:off x="904685" y="762000"/>
            <a:ext cx="9704836" cy="658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0" algn="ctr">
              <a:lnSpc>
                <a:spcPct val="150000"/>
              </a:lnSpc>
              <a:buClr>
                <a:srgbClr val="0099FF"/>
              </a:buClr>
              <a:buSzPct val="100000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</a:rPr>
              <a:t>Probabilistic forecast skill for the U.S. regional tornado activity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5FC354-09FB-7C47-B836-3324C0B25D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17" b="50000"/>
          <a:stretch/>
        </p:blipFill>
        <p:spPr>
          <a:xfrm>
            <a:off x="152400" y="3985721"/>
            <a:ext cx="3505200" cy="25512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D4ACEF-8D6C-7844-A121-349BFD2338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89" t="50036" r="32356" b="1630"/>
          <a:stretch/>
        </p:blipFill>
        <p:spPr>
          <a:xfrm>
            <a:off x="4038600" y="4075661"/>
            <a:ext cx="2743200" cy="24715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A6D549-1D78-B743-8FF8-810DF8C62D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55" r="53082" b="50000"/>
          <a:stretch/>
        </p:blipFill>
        <p:spPr>
          <a:xfrm>
            <a:off x="7924800" y="3983653"/>
            <a:ext cx="2667000" cy="255287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B86AD76-1993-9D49-B3F0-C4BF50C2C4BB}"/>
              </a:ext>
            </a:extLst>
          </p:cNvPr>
          <p:cNvSpPr/>
          <p:nvPr/>
        </p:nvSpPr>
        <p:spPr>
          <a:xfrm>
            <a:off x="9616325" y="6431153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Lee et al. (submitted)</a:t>
            </a:r>
          </a:p>
        </p:txBody>
      </p:sp>
    </p:spTree>
    <p:extLst>
      <p:ext uri="{BB962C8B-B14F-4D97-AF65-F5344CB8AC3E}">
        <p14:creationId xmlns:p14="http://schemas.microsoft.com/office/powerpoint/2010/main" val="1405337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Z:\home\dongmin.kim\Documents\MJO_TORNADO\figure\figure(20190522)\Fig09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" t="11947" r="9711" b="46151"/>
          <a:stretch/>
        </p:blipFill>
        <p:spPr bwMode="auto">
          <a:xfrm>
            <a:off x="2070012" y="1497123"/>
            <a:ext cx="8077897" cy="240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358643" y="1905000"/>
            <a:ext cx="824266" cy="1771704"/>
            <a:chOff x="3124200" y="1867353"/>
            <a:chExt cx="686888" cy="1771704"/>
          </a:xfrm>
        </p:grpSpPr>
        <p:sp>
          <p:nvSpPr>
            <p:cNvPr id="6" name="Cloud 5"/>
            <p:cNvSpPr/>
            <p:nvPr/>
          </p:nvSpPr>
          <p:spPr>
            <a:xfrm>
              <a:off x="3144132" y="1867353"/>
              <a:ext cx="610574" cy="1771704"/>
            </a:xfrm>
            <a:prstGeom prst="cloud">
              <a:avLst/>
            </a:prstGeom>
            <a:solidFill>
              <a:schemeClr val="bg1">
                <a:lumMod val="50000"/>
                <a:alpha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2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24200" y="2553153"/>
              <a:ext cx="686888" cy="498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2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Diabatic</a:t>
              </a:r>
            </a:p>
            <a:p>
              <a:r>
                <a:rPr lang="en-US" sz="132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warming</a:t>
              </a:r>
            </a:p>
          </p:txBody>
        </p:sp>
      </p:grpSp>
      <p:pic>
        <p:nvPicPr>
          <p:cNvPr id="10" name="Picture 2" descr="Z:\home\dongmin.kim\Documents\MJO_TORNADO\figure\Figure(20190514)\Fig09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" t="63483" r="9646" b="10277"/>
          <a:stretch/>
        </p:blipFill>
        <p:spPr bwMode="auto">
          <a:xfrm>
            <a:off x="1900844" y="3575714"/>
            <a:ext cx="8415684" cy="1605886"/>
          </a:xfrm>
          <a:prstGeom prst="rect">
            <a:avLst/>
          </a:prstGeom>
          <a:noFill/>
          <a:scene3d>
            <a:camera prst="perspectiveRelaxed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447055" y="4486668"/>
            <a:ext cx="179247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Gill-type response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87841" y="3980968"/>
            <a:ext cx="152638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b="1" dirty="0">
                <a:latin typeface="Arial" pitchFamily="34" charset="0"/>
                <a:cs typeface="Arial" pitchFamily="34" charset="0"/>
              </a:rPr>
              <a:t>Enhanced NALLJ</a:t>
            </a: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0607">
            <a:off x="7447507" y="4098142"/>
            <a:ext cx="363959" cy="3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857106" y="3960684"/>
            <a:ext cx="2015158" cy="535116"/>
            <a:chOff x="2706255" y="4007086"/>
            <a:chExt cx="1679298" cy="535116"/>
          </a:xfrm>
        </p:grpSpPr>
        <p:sp>
          <p:nvSpPr>
            <p:cNvPr id="14" name="Bent Arrow 13"/>
            <p:cNvSpPr/>
            <p:nvPr/>
          </p:nvSpPr>
          <p:spPr>
            <a:xfrm rot="16200000">
              <a:off x="3629407" y="3786056"/>
              <a:ext cx="535116" cy="977176"/>
            </a:xfrm>
            <a:prstGeom prst="bentArrow">
              <a:avLst/>
            </a:prstGeom>
            <a:solidFill>
              <a:schemeClr val="bg1">
                <a:lumMod val="6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2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Bent Arrow 14"/>
            <p:cNvSpPr/>
            <p:nvPr/>
          </p:nvSpPr>
          <p:spPr>
            <a:xfrm rot="16200000" flipV="1">
              <a:off x="2906747" y="3806594"/>
              <a:ext cx="535116" cy="936100"/>
            </a:xfrm>
            <a:prstGeom prst="bentArrow">
              <a:avLst/>
            </a:prstGeom>
            <a:solidFill>
              <a:schemeClr val="bg1">
                <a:lumMod val="6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2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Bent Arrow 15"/>
          <p:cNvSpPr/>
          <p:nvPr/>
        </p:nvSpPr>
        <p:spPr>
          <a:xfrm flipH="1" flipV="1">
            <a:off x="6315027" y="4035410"/>
            <a:ext cx="1151126" cy="536590"/>
          </a:xfrm>
          <a:prstGeom prst="bentArrow">
            <a:avLst/>
          </a:prstGeom>
          <a:solidFill>
            <a:schemeClr val="bg1">
              <a:lumMod val="6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41742" y="1591068"/>
            <a:ext cx="117852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" b="1" i="1" dirty="0">
                <a:latin typeface="Arial" pitchFamily="34" charset="0"/>
                <a:cs typeface="Arial" pitchFamily="34" charset="0"/>
              </a:rPr>
              <a:t>Divergence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890591" y="2465744"/>
            <a:ext cx="1236959" cy="814220"/>
            <a:chOff x="5234158" y="2718042"/>
            <a:chExt cx="1030799" cy="814220"/>
          </a:xfrm>
        </p:grpSpPr>
        <p:sp>
          <p:nvSpPr>
            <p:cNvPr id="7" name="Down Arrow 6"/>
            <p:cNvSpPr/>
            <p:nvPr/>
          </p:nvSpPr>
          <p:spPr>
            <a:xfrm>
              <a:off x="5234158" y="2718042"/>
              <a:ext cx="1030799" cy="814220"/>
            </a:xfrm>
            <a:prstGeom prst="downArrow">
              <a:avLst/>
            </a:prstGeom>
            <a:solidFill>
              <a:schemeClr val="bg1">
                <a:lumMod val="50000"/>
                <a:alpha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2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10504" y="2880127"/>
              <a:ext cx="662842" cy="498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2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Diabatic</a:t>
              </a:r>
            </a:p>
            <a:p>
              <a:pPr algn="ctr"/>
              <a:r>
                <a:rPr lang="en-US" sz="132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cooling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827520" y="1584121"/>
            <a:ext cx="135165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" b="1" i="1" dirty="0">
                <a:latin typeface="Arial" pitchFamily="34" charset="0"/>
                <a:cs typeface="Arial" pitchFamily="34" charset="0"/>
              </a:rPr>
              <a:t>Convergence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3186" y="5391743"/>
            <a:ext cx="1181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cs typeface="Arial" pitchFamily="34" charset="0"/>
              </a:rPr>
              <a:t>MJO Phases3-6-induced convection with diabatic heating over the Maritime Continent (MC)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cs typeface="Arial" pitchFamily="34" charset="0"/>
              </a:rPr>
              <a:t>Enhanced US tornadogenesis during MJO Phases 3-6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7134" y="3138601"/>
            <a:ext cx="138694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" dirty="0">
                <a:latin typeface="Arial" pitchFamily="34" charset="0"/>
                <a:cs typeface="Arial" pitchFamily="34" charset="0"/>
              </a:rPr>
              <a:t>Shaded: - Omega (*800 pa/s)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38801" y="4865334"/>
            <a:ext cx="3804247" cy="240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" dirty="0">
                <a:latin typeface="Arial" pitchFamily="34" charset="0"/>
                <a:cs typeface="Arial" pitchFamily="34" charset="0"/>
              </a:rPr>
              <a:t>Contour: OLR (W/m2), Shaded:500 </a:t>
            </a:r>
            <a:r>
              <a:rPr lang="en-US" sz="960" dirty="0" err="1">
                <a:latin typeface="Arial" pitchFamily="34" charset="0"/>
                <a:cs typeface="Arial" pitchFamily="34" charset="0"/>
              </a:rPr>
              <a:t>hPa</a:t>
            </a:r>
            <a:r>
              <a:rPr lang="en-US" sz="960" dirty="0">
                <a:latin typeface="Arial" pitchFamily="34" charset="0"/>
                <a:cs typeface="Arial" pitchFamily="34" charset="0"/>
              </a:rPr>
              <a:t> geopotential height (</a:t>
            </a:r>
            <a:r>
              <a:rPr lang="en-US" sz="960" dirty="0" err="1">
                <a:latin typeface="Arial" pitchFamily="34" charset="0"/>
                <a:cs typeface="Arial" pitchFamily="34" charset="0"/>
              </a:rPr>
              <a:t>gpm</a:t>
            </a:r>
            <a:r>
              <a:rPr lang="en-US" sz="96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6" name="AutoShape 2" descr="Tornado, Funnel, Storm, Twister, Cyclone, Wind"/>
          <p:cNvSpPr>
            <a:spLocks noChangeAspect="1" noChangeArrowheads="1"/>
          </p:cNvSpPr>
          <p:nvPr/>
        </p:nvSpPr>
        <p:spPr bwMode="auto">
          <a:xfrm>
            <a:off x="796290" y="-144463"/>
            <a:ext cx="36576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en-US" sz="2160"/>
          </a:p>
        </p:txBody>
      </p:sp>
      <p:sp>
        <p:nvSpPr>
          <p:cNvPr id="27" name="AutoShape 5" descr="https://banner2.kisspng.com/20180212/tve/kisspng-cartoon-tornado-download-grey-cartoon-tornado-5a81dabe9061f1.5006807415184595825914.jpg"/>
          <p:cNvSpPr>
            <a:spLocks noChangeAspect="1" noChangeArrowheads="1"/>
          </p:cNvSpPr>
          <p:nvPr/>
        </p:nvSpPr>
        <p:spPr bwMode="auto">
          <a:xfrm>
            <a:off x="979170" y="7939"/>
            <a:ext cx="36576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en-US" sz="2160"/>
          </a:p>
        </p:txBody>
      </p:sp>
      <p:grpSp>
        <p:nvGrpSpPr>
          <p:cNvPr id="30" name="Group 29"/>
          <p:cNvGrpSpPr/>
          <p:nvPr/>
        </p:nvGrpSpPr>
        <p:grpSpPr>
          <a:xfrm>
            <a:off x="7101840" y="3811827"/>
            <a:ext cx="578234" cy="506227"/>
            <a:chOff x="5571542" y="3613150"/>
            <a:chExt cx="481862" cy="506227"/>
          </a:xfrm>
        </p:grpSpPr>
        <p:pic>
          <p:nvPicPr>
            <p:cNvPr id="13318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1542" y="3803901"/>
              <a:ext cx="278361" cy="315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8532" y="3613150"/>
              <a:ext cx="354872" cy="402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6B3AA2C-3E2D-2343-86D0-6E45F441032D}"/>
              </a:ext>
            </a:extLst>
          </p:cNvPr>
          <p:cNvSpPr/>
          <p:nvPr/>
        </p:nvSpPr>
        <p:spPr>
          <a:xfrm>
            <a:off x="730856" y="935382"/>
            <a:ext cx="101657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</a:rPr>
              <a:t>Sub-seasonal Tornado Outlook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D58475-09BC-A54D-B704-8909924BDF39}"/>
              </a:ext>
            </a:extLst>
          </p:cNvPr>
          <p:cNvSpPr txBox="1"/>
          <p:nvPr/>
        </p:nvSpPr>
        <p:spPr>
          <a:xfrm>
            <a:off x="682452" y="6270116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Kim et al. (in preparation)</a:t>
            </a:r>
          </a:p>
        </p:txBody>
      </p:sp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64776C4C-33B5-1B44-B107-D1309F8A8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4592" y="274574"/>
            <a:ext cx="381001" cy="365125"/>
          </a:xfrm>
        </p:spPr>
        <p:txBody>
          <a:bodyPr/>
          <a:lstStyle/>
          <a:p>
            <a:fld id="{1CA897ED-F933-F140-B965-41326E641414}" type="slidenum">
              <a:rPr lang="en-US" smtClean="0"/>
              <a:t>13</a:t>
            </a:fld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A633CB-F765-D64D-824A-5D785AB3D083}"/>
              </a:ext>
            </a:extLst>
          </p:cNvPr>
          <p:cNvSpPr txBox="1"/>
          <p:nvPr/>
        </p:nvSpPr>
        <p:spPr>
          <a:xfrm>
            <a:off x="8127550" y="6315116"/>
            <a:ext cx="2467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</a:rPr>
              <a:t>Funded by: NOAA/OAR</a:t>
            </a:r>
          </a:p>
        </p:txBody>
      </p:sp>
    </p:spTree>
    <p:extLst>
      <p:ext uri="{BB962C8B-B14F-4D97-AF65-F5344CB8AC3E}">
        <p14:creationId xmlns:p14="http://schemas.microsoft.com/office/powerpoint/2010/main" val="287324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260289-4E34-1349-BB8F-56794F1FB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77E8B5-AA54-FE46-AADE-4D55270A1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CBD9-D3EC-8E42-BD1B-6F18E97BEB9A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E5629E-44C7-9944-B46C-15D3D147A387}"/>
              </a:ext>
            </a:extLst>
          </p:cNvPr>
          <p:cNvSpPr txBox="1"/>
          <p:nvPr/>
        </p:nvSpPr>
        <p:spPr>
          <a:xfrm>
            <a:off x="392607" y="964621"/>
            <a:ext cx="1162298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Summary</a:t>
            </a:r>
          </a:p>
          <a:p>
            <a:endParaRPr lang="en-US" sz="2800" dirty="0">
              <a:latin typeface="Cambria" panose="02040503050406030204" pitchFamily="18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</a:rPr>
              <a:t>We showed physical links between the state of the ocean and high impact extreme weather events (heat waves and tornadoes).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</a:rPr>
              <a:t>Changes in the Atlantic MOC influences the occurrence of heat waves in the U.S. as well as global monsoon precipitation.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</a:rPr>
              <a:t>Monsoon precipitation can be used as a predictor of heat waves in the U.S.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</a:rPr>
              <a:t>We are currently working in the development of a sub-seasonal-to-seasonal (S2S) prediction system for extreme weather events (i.e., tornadoes and heat waves).</a:t>
            </a:r>
          </a:p>
        </p:txBody>
      </p:sp>
    </p:spTree>
    <p:extLst>
      <p:ext uri="{BB962C8B-B14F-4D97-AF65-F5344CB8AC3E}">
        <p14:creationId xmlns:p14="http://schemas.microsoft.com/office/powerpoint/2010/main" val="1196100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77904CD-5644-B342-B8E3-409E3115C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A4C8CD-1932-BB4A-95E1-5F05A870B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8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81E7A5-2EB7-1A46-BB75-F9BE32C83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30C2A8-3A15-8243-BA98-B310ED34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CBD9-D3EC-8E42-BD1B-6F18E97BEB9A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AAED66-9DDE-2E48-8711-3DC3197CD947}"/>
              </a:ext>
            </a:extLst>
          </p:cNvPr>
          <p:cNvSpPr txBox="1"/>
          <p:nvPr/>
        </p:nvSpPr>
        <p:spPr>
          <a:xfrm>
            <a:off x="457200" y="6096000"/>
            <a:ext cx="1143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One of the goals of our division is to monitor the ocean state in order to improve weather forecasts and outlooks beyond the synoptic timescales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5E46BA-1489-EB42-A659-9727B248BFFC}"/>
              </a:ext>
            </a:extLst>
          </p:cNvPr>
          <p:cNvSpPr txBox="1"/>
          <p:nvPr/>
        </p:nvSpPr>
        <p:spPr>
          <a:xfrm>
            <a:off x="4800600" y="5687335"/>
            <a:ext cx="2428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Prediction Timescales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071B840E-F85A-A947-98BF-8B20C20D1763}"/>
              </a:ext>
            </a:extLst>
          </p:cNvPr>
          <p:cNvSpPr/>
          <p:nvPr/>
        </p:nvSpPr>
        <p:spPr>
          <a:xfrm rot="16200000">
            <a:off x="5822656" y="2677589"/>
            <a:ext cx="241888" cy="59436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415E5A9-B7DE-3047-9D33-7D617F629E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31" t="7778" r="6736"/>
          <a:stretch/>
        </p:blipFill>
        <p:spPr>
          <a:xfrm rot="5400000">
            <a:off x="3579896" y="-912896"/>
            <a:ext cx="4346408" cy="8001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1266DE-4EB2-D94D-AD2B-693056E242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00" r="3099" b="73444"/>
          <a:stretch/>
        </p:blipFill>
        <p:spPr>
          <a:xfrm>
            <a:off x="5334000" y="1113128"/>
            <a:ext cx="5029200" cy="1143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A902CB-9556-1E4D-8921-97112DE317CB}"/>
              </a:ext>
            </a:extLst>
          </p:cNvPr>
          <p:cNvSpPr/>
          <p:nvPr/>
        </p:nvSpPr>
        <p:spPr>
          <a:xfrm>
            <a:off x="8763000" y="1136267"/>
            <a:ext cx="1600200" cy="997333"/>
          </a:xfrm>
          <a:prstGeom prst="rect">
            <a:avLst/>
          </a:prstGeom>
          <a:noFill/>
          <a:ln w="57150">
            <a:solidFill>
              <a:srgbClr val="437A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166014-4248-294B-9EF3-15614F69E781}"/>
              </a:ext>
            </a:extLst>
          </p:cNvPr>
          <p:cNvSpPr/>
          <p:nvPr/>
        </p:nvSpPr>
        <p:spPr>
          <a:xfrm>
            <a:off x="7086600" y="1136268"/>
            <a:ext cx="1600200" cy="997332"/>
          </a:xfrm>
          <a:prstGeom prst="rect">
            <a:avLst/>
          </a:prstGeom>
          <a:noFill/>
          <a:ln w="57150">
            <a:solidFill>
              <a:srgbClr val="67D1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60D638-B091-A646-9E16-83EB00B9714E}"/>
              </a:ext>
            </a:extLst>
          </p:cNvPr>
          <p:cNvSpPr/>
          <p:nvPr/>
        </p:nvSpPr>
        <p:spPr>
          <a:xfrm>
            <a:off x="5406660" y="1136267"/>
            <a:ext cx="1600200" cy="997333"/>
          </a:xfrm>
          <a:prstGeom prst="rect">
            <a:avLst/>
          </a:prstGeom>
          <a:noFill/>
          <a:ln w="571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455DE0-F1CB-E342-91FA-11F9B0BDFFB9}"/>
              </a:ext>
            </a:extLst>
          </p:cNvPr>
          <p:cNvSpPr txBox="1"/>
          <p:nvPr/>
        </p:nvSpPr>
        <p:spPr>
          <a:xfrm>
            <a:off x="2571604" y="5149010"/>
            <a:ext cx="996683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80" dirty="0">
                <a:latin typeface="Cambria" panose="02040503050406030204" pitchFamily="18" charset="0"/>
                <a:cs typeface="Arial" pitchFamily="34" charset="0"/>
              </a:rPr>
              <a:t>Weather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180DC9-498E-9948-9940-51F046744607}"/>
              </a:ext>
            </a:extLst>
          </p:cNvPr>
          <p:cNvSpPr txBox="1"/>
          <p:nvPr/>
        </p:nvSpPr>
        <p:spPr>
          <a:xfrm>
            <a:off x="3849080" y="5149010"/>
            <a:ext cx="1396536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80" dirty="0">
                <a:latin typeface="Cambria" panose="02040503050406030204" pitchFamily="18" charset="0"/>
                <a:cs typeface="Arial" pitchFamily="34" charset="0"/>
              </a:rPr>
              <a:t>Sub-seasonal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25609F-048E-384E-8F86-CAFC550D77BF}"/>
              </a:ext>
            </a:extLst>
          </p:cNvPr>
          <p:cNvSpPr txBox="1"/>
          <p:nvPr/>
        </p:nvSpPr>
        <p:spPr>
          <a:xfrm>
            <a:off x="5598909" y="5144848"/>
            <a:ext cx="994182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80" dirty="0">
                <a:latin typeface="Cambria" panose="02040503050406030204" pitchFamily="18" charset="0"/>
                <a:cs typeface="Arial" pitchFamily="34" charset="0"/>
              </a:rPr>
              <a:t>Seasonal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D4F98A-379F-D94D-874D-FD7C19BC8F8F}"/>
              </a:ext>
            </a:extLst>
          </p:cNvPr>
          <p:cNvSpPr txBox="1"/>
          <p:nvPr/>
        </p:nvSpPr>
        <p:spPr>
          <a:xfrm>
            <a:off x="6946384" y="5142268"/>
            <a:ext cx="1265091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80" dirty="0">
                <a:latin typeface="Cambria" panose="02040503050406030204" pitchFamily="18" charset="0"/>
                <a:cs typeface="Arial" pitchFamily="34" charset="0"/>
              </a:rPr>
              <a:t>Interannual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CC7891-6498-E443-B724-397DA9316E48}"/>
              </a:ext>
            </a:extLst>
          </p:cNvPr>
          <p:cNvSpPr txBox="1"/>
          <p:nvPr/>
        </p:nvSpPr>
        <p:spPr>
          <a:xfrm>
            <a:off x="8284038" y="5142267"/>
            <a:ext cx="1468672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80" dirty="0">
                <a:latin typeface="Cambria" panose="02040503050406030204" pitchFamily="18" charset="0"/>
                <a:cs typeface="Arial" pitchFamily="34" charset="0"/>
              </a:rPr>
              <a:t>Multi-decadal</a:t>
            </a:r>
          </a:p>
        </p:txBody>
      </p:sp>
    </p:spTree>
    <p:extLst>
      <p:ext uri="{BB962C8B-B14F-4D97-AF65-F5344CB8AC3E}">
        <p14:creationId xmlns:p14="http://schemas.microsoft.com/office/powerpoint/2010/main" val="1433107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7C6E0C-9383-E24E-AAF5-246F7A0D7E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1333" t="53422" r="31404" b="3911"/>
          <a:stretch/>
        </p:blipFill>
        <p:spPr>
          <a:xfrm rot="5400000">
            <a:off x="3366440" y="-1510212"/>
            <a:ext cx="5532124" cy="11204300"/>
          </a:xfrm>
          <a:prstGeom prst="rect">
            <a:avLst/>
          </a:prstGeom>
          <a:solidFill>
            <a:srgbClr val="000000">
              <a:alpha val="0"/>
            </a:srgbClr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6BC3C2A-DF10-2A46-8F1B-5FE9A54766F1}"/>
              </a:ext>
            </a:extLst>
          </p:cNvPr>
          <p:cNvSpPr txBox="1">
            <a:spLocks/>
          </p:cNvSpPr>
          <p:nvPr/>
        </p:nvSpPr>
        <p:spPr>
          <a:xfrm>
            <a:off x="289560" y="685800"/>
            <a:ext cx="11612880" cy="946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Cambria" panose="02040503050406030204" pitchFamily="18" charset="0"/>
              </a:rPr>
              <a:t>Objective: U.S. Heat Waves, Their Prediction and Future Projections</a:t>
            </a:r>
            <a:endParaRPr lang="en-US" sz="2800" dirty="0"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1FE77B-A637-1E40-88C5-B739E06C794D}"/>
              </a:ext>
            </a:extLst>
          </p:cNvPr>
          <p:cNvSpPr txBox="1"/>
          <p:nvPr/>
        </p:nvSpPr>
        <p:spPr>
          <a:xfrm>
            <a:off x="482960" y="2984718"/>
            <a:ext cx="112990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</a:rPr>
              <a:t>We are committed to advance our understanding of the physical mechanisms that control the variability, predictability, and future projections of extreme heat waves events in the U.S.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9829A3E-77A3-264E-A76F-C73A9D098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4592" y="274574"/>
            <a:ext cx="381001" cy="365125"/>
          </a:xfrm>
        </p:spPr>
        <p:txBody>
          <a:bodyPr/>
          <a:lstStyle/>
          <a:p>
            <a:fld id="{1CA897ED-F933-F140-B965-41326E641414}" type="slidenum">
              <a:rPr lang="en-US" smtClean="0"/>
              <a:t>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4E12B6-BA70-2E42-BBC8-39B4B9B8145E}"/>
              </a:ext>
            </a:extLst>
          </p:cNvPr>
          <p:cNvSpPr txBox="1"/>
          <p:nvPr/>
        </p:nvSpPr>
        <p:spPr>
          <a:xfrm>
            <a:off x="9688217" y="6096000"/>
            <a:ext cx="214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</a:rPr>
              <a:t>Partner: NOAA/CPC</a:t>
            </a:r>
          </a:p>
        </p:txBody>
      </p:sp>
    </p:spTree>
    <p:extLst>
      <p:ext uri="{BB962C8B-B14F-4D97-AF65-F5344CB8AC3E}">
        <p14:creationId xmlns:p14="http://schemas.microsoft.com/office/powerpoint/2010/main" val="4113164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EE8916-BEC2-EC48-8848-4920F49E3B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73" b="13245"/>
          <a:stretch/>
        </p:blipFill>
        <p:spPr>
          <a:xfrm>
            <a:off x="225572" y="1403041"/>
            <a:ext cx="6669411" cy="43567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98AB3A-BF4E-7141-A447-AF0749B2C1E6}"/>
              </a:ext>
            </a:extLst>
          </p:cNvPr>
          <p:cNvSpPr txBox="1"/>
          <p:nvPr/>
        </p:nvSpPr>
        <p:spPr>
          <a:xfrm>
            <a:off x="228600" y="6318538"/>
            <a:ext cx="212109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>
                <a:latin typeface="Cambria" charset="0"/>
                <a:ea typeface="Cambria" charset="0"/>
                <a:cs typeface="Cambria" charset="0"/>
              </a:rPr>
              <a:t>Meehl</a:t>
            </a:r>
            <a:r>
              <a:rPr lang="en-US" sz="2160" dirty="0">
                <a:latin typeface="Times New Roman"/>
                <a:cs typeface="Times New Roman"/>
              </a:rPr>
              <a:t> et al. 2009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2DA078-D71A-3147-B2BA-9FF3018AF50F}"/>
              </a:ext>
            </a:extLst>
          </p:cNvPr>
          <p:cNvSpPr txBox="1"/>
          <p:nvPr/>
        </p:nvSpPr>
        <p:spPr>
          <a:xfrm>
            <a:off x="6400800" y="4438983"/>
            <a:ext cx="56147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charset="0"/>
                <a:ea typeface="Cambria" charset="0"/>
                <a:cs typeface="Cambria" charset="0"/>
              </a:rPr>
              <a:t>Some Examples: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Cambria" charset="0"/>
                <a:ea typeface="Cambria" charset="0"/>
                <a:cs typeface="Cambria" charset="0"/>
              </a:rPr>
              <a:t>1980 Midwest and Great Plains, US (1,700 deaths)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Cambria" charset="0"/>
                <a:ea typeface="Cambria" charset="0"/>
                <a:cs typeface="Cambria" charset="0"/>
              </a:rPr>
              <a:t>1995 event in Chicago, US (1,021 deaths). 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Cambria" charset="0"/>
                <a:ea typeface="Cambria" charset="0"/>
                <a:cs typeface="Cambria" charset="0"/>
              </a:rPr>
              <a:t>2003 European heat wave (52,452 deaths). 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Cambria" charset="0"/>
                <a:ea typeface="Cambria" charset="0"/>
                <a:cs typeface="Cambria" charset="0"/>
              </a:rPr>
              <a:t>2010 Russian event (55,736 deaths). </a:t>
            </a:r>
          </a:p>
          <a:p>
            <a:pPr marL="342900" indent="-342900">
              <a:buFont typeface="Arial"/>
              <a:buChar char="•"/>
            </a:pPr>
            <a:r>
              <a:rPr lang="en-US" b="1" dirty="0">
                <a:latin typeface="Cambria" charset="0"/>
                <a:ea typeface="Cambria" charset="0"/>
                <a:cs typeface="Cambria" charset="0"/>
              </a:rPr>
              <a:t>2011 US Great Plains (206 deaths). </a:t>
            </a:r>
          </a:p>
          <a:p>
            <a:pPr marL="342900" indent="-342900">
              <a:buFont typeface="Arial"/>
              <a:buChar char="•"/>
            </a:pPr>
            <a:r>
              <a:rPr lang="en-US" b="1" dirty="0">
                <a:latin typeface="Cambria" charset="0"/>
                <a:ea typeface="Cambria" charset="0"/>
                <a:cs typeface="Cambria" charset="0"/>
              </a:rPr>
              <a:t>2012 US Great Plains (155 deaths). 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Cambria" charset="0"/>
                <a:ea typeface="Cambria" charset="0"/>
                <a:cs typeface="Cambria" charset="0"/>
              </a:rPr>
              <a:t>2015 Indian heat waves (2,500 deaths).</a:t>
            </a:r>
          </a:p>
        </p:txBody>
      </p:sp>
      <p:sp>
        <p:nvSpPr>
          <p:cNvPr id="11" name="직사각형 4">
            <a:extLst>
              <a:ext uri="{FF2B5EF4-FFF2-40B4-BE49-F238E27FC236}">
                <a16:creationId xmlns:a16="http://schemas.microsoft.com/office/drawing/2014/main" id="{16BB3E0F-6F6F-A245-BBC6-B2BADD4BF5E1}"/>
              </a:ext>
            </a:extLst>
          </p:cNvPr>
          <p:cNvSpPr/>
          <p:nvPr/>
        </p:nvSpPr>
        <p:spPr>
          <a:xfrm>
            <a:off x="9059551" y="1617468"/>
            <a:ext cx="541649" cy="1963931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04C5E771-0C6E-FD41-8489-B72BCBA53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4592" y="274574"/>
            <a:ext cx="381001" cy="365125"/>
          </a:xfrm>
        </p:spPr>
        <p:txBody>
          <a:bodyPr/>
          <a:lstStyle/>
          <a:p>
            <a:fld id="{1CA897ED-F933-F140-B965-41326E641414}" type="slidenum">
              <a:rPr lang="en-US" smtClean="0"/>
              <a:t>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C31CF6-D79C-C149-B610-4A1A5786170F}"/>
              </a:ext>
            </a:extLst>
          </p:cNvPr>
          <p:cNvSpPr txBox="1"/>
          <p:nvPr/>
        </p:nvSpPr>
        <p:spPr>
          <a:xfrm>
            <a:off x="7065080" y="1676400"/>
            <a:ext cx="47804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In 2018, heat was responsible for 106 deaths, or about 25% of the total weather-related casualties in the U.S.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D162A5-45DD-CA45-990C-5C3C203CBB69}"/>
              </a:ext>
            </a:extLst>
          </p:cNvPr>
          <p:cNvSpPr txBox="1"/>
          <p:nvPr/>
        </p:nvSpPr>
        <p:spPr>
          <a:xfrm>
            <a:off x="3962400" y="838200"/>
            <a:ext cx="5124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Why Heat Waves are Important?</a:t>
            </a:r>
          </a:p>
        </p:txBody>
      </p:sp>
    </p:spTree>
    <p:extLst>
      <p:ext uri="{BB962C8B-B14F-4D97-AF65-F5344CB8AC3E}">
        <p14:creationId xmlns:p14="http://schemas.microsoft.com/office/powerpoint/2010/main" val="1259091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FFA0C7-F080-4B4C-9B90-47C7D16339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6" t="52541" r="62002"/>
          <a:stretch/>
        </p:blipFill>
        <p:spPr>
          <a:xfrm rot="5400000">
            <a:off x="7219924" y="-674620"/>
            <a:ext cx="2779790" cy="7161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3BA128-E265-8945-A944-C2F293D30C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280"/>
          <a:stretch/>
        </p:blipFill>
        <p:spPr>
          <a:xfrm>
            <a:off x="33130" y="1355543"/>
            <a:ext cx="5872515" cy="37785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0DEBF6-92A2-CD4F-8DCD-7100D98DE3AB}"/>
              </a:ext>
            </a:extLst>
          </p:cNvPr>
          <p:cNvSpPr txBox="1"/>
          <p:nvPr/>
        </p:nvSpPr>
        <p:spPr>
          <a:xfrm>
            <a:off x="1981200" y="873522"/>
            <a:ext cx="8926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dirty="0">
                <a:latin typeface="Cambria" panose="02040503050406030204" pitchFamily="18" charset="0"/>
              </a:rPr>
              <a:t>The 2011 Heat Wave Event Caused 206 Fatalities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3313E2-6FEE-2441-829B-E90D4C5C2F98}"/>
              </a:ext>
            </a:extLst>
          </p:cNvPr>
          <p:cNvSpPr txBox="1"/>
          <p:nvPr/>
        </p:nvSpPr>
        <p:spPr>
          <a:xfrm>
            <a:off x="9542982" y="5333180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Lopez et al. 2019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F71A2243-69FB-2447-A18C-96C05065E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4592" y="274574"/>
            <a:ext cx="381001" cy="365125"/>
          </a:xfrm>
        </p:spPr>
        <p:txBody>
          <a:bodyPr/>
          <a:lstStyle/>
          <a:p>
            <a:fld id="{1CA897ED-F933-F140-B965-41326E641414}" type="slidenum">
              <a:rPr lang="en-US" smtClean="0"/>
              <a:t>5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85090D2-A2BC-374A-8F1A-6D5B5D093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84" t="906" r="29323" b="91958"/>
          <a:stretch/>
        </p:blipFill>
        <p:spPr>
          <a:xfrm rot="10800000">
            <a:off x="6337730" y="4295892"/>
            <a:ext cx="4711270" cy="8382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884BF28-F2F6-D043-823C-8C23C308F495}"/>
              </a:ext>
            </a:extLst>
          </p:cNvPr>
          <p:cNvSpPr txBox="1"/>
          <p:nvPr/>
        </p:nvSpPr>
        <p:spPr>
          <a:xfrm>
            <a:off x="8560660" y="4800600"/>
            <a:ext cx="4309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°C</a:t>
            </a:r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5FAA9ED-6342-CD40-B953-ECA8FD2A045F}"/>
              </a:ext>
            </a:extLst>
          </p:cNvPr>
          <p:cNvSpPr/>
          <p:nvPr/>
        </p:nvSpPr>
        <p:spPr>
          <a:xfrm>
            <a:off x="8620794" y="3048784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C788B9F-AA07-FF41-B771-5FAB9B3B0BF0}"/>
              </a:ext>
            </a:extLst>
          </p:cNvPr>
          <p:cNvCxnSpPr>
            <a:cxnSpLocks/>
          </p:cNvCxnSpPr>
          <p:nvPr/>
        </p:nvCxnSpPr>
        <p:spPr>
          <a:xfrm>
            <a:off x="3657600" y="2193026"/>
            <a:ext cx="4952219" cy="8381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5A5B105-58B2-FD4A-A05B-90B1A2967058}"/>
              </a:ext>
            </a:extLst>
          </p:cNvPr>
          <p:cNvSpPr txBox="1"/>
          <p:nvPr/>
        </p:nvSpPr>
        <p:spPr>
          <a:xfrm>
            <a:off x="881148" y="5502457"/>
            <a:ext cx="7894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Heat waves can cover large area and persist for long periods of time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9A709B-BBEB-784E-A89A-84AA44CF0C7B}"/>
              </a:ext>
            </a:extLst>
          </p:cNvPr>
          <p:cNvSpPr txBox="1"/>
          <p:nvPr/>
        </p:nvSpPr>
        <p:spPr>
          <a:xfrm>
            <a:off x="9294643" y="6217136"/>
            <a:ext cx="214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</a:rPr>
              <a:t>Partner: NOAA/CPC</a:t>
            </a:r>
          </a:p>
        </p:txBody>
      </p:sp>
    </p:spTree>
    <p:extLst>
      <p:ext uri="{BB962C8B-B14F-4D97-AF65-F5344CB8AC3E}">
        <p14:creationId xmlns:p14="http://schemas.microsoft.com/office/powerpoint/2010/main" val="525991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0C2C05F-6A56-6444-B2AB-717777D719F8}"/>
              </a:ext>
            </a:extLst>
          </p:cNvPr>
          <p:cNvSpPr txBox="1"/>
          <p:nvPr/>
        </p:nvSpPr>
        <p:spPr>
          <a:xfrm>
            <a:off x="304800" y="5988807"/>
            <a:ext cx="4210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Lopez et al. 2018. Nature Climate Change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047238-AEA7-144D-B7CA-4719E801EE3F}"/>
              </a:ext>
            </a:extLst>
          </p:cNvPr>
          <p:cNvSpPr txBox="1"/>
          <p:nvPr/>
        </p:nvSpPr>
        <p:spPr>
          <a:xfrm>
            <a:off x="76200" y="4902694"/>
            <a:ext cx="7441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</a:rPr>
              <a:t>A product (e.g., Time of Emergence) was created to diagnose the time at which ACC signal will emerge against background natural variability. This product should aid in mitigation and adaptation efforts  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B96A6C9-9560-4E44-9457-3AF3055DA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4592" y="274574"/>
            <a:ext cx="381001" cy="365125"/>
          </a:xfrm>
        </p:spPr>
        <p:txBody>
          <a:bodyPr/>
          <a:lstStyle/>
          <a:p>
            <a:fld id="{1CA897ED-F933-F140-B965-41326E641414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A64781-021C-A142-9BEF-D15C7B4125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43" r="11727"/>
          <a:stretch/>
        </p:blipFill>
        <p:spPr>
          <a:xfrm rot="5400000">
            <a:off x="1692081" y="88525"/>
            <a:ext cx="3096150" cy="64803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CF95EC-250B-034D-9010-47780B316D28}"/>
              </a:ext>
            </a:extLst>
          </p:cNvPr>
          <p:cNvSpPr txBox="1"/>
          <p:nvPr/>
        </p:nvSpPr>
        <p:spPr>
          <a:xfrm>
            <a:off x="268390" y="1582971"/>
            <a:ext cx="6400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Contribution of ACC to heat wave occurrence in the 21</a:t>
            </a:r>
            <a:r>
              <a:rPr lang="en-US" baseline="30000" dirty="0">
                <a:latin typeface="Cambria" panose="02040503050406030204" pitchFamily="18" charset="0"/>
              </a:rPr>
              <a:t>st</a:t>
            </a:r>
            <a:r>
              <a:rPr lang="en-US" dirty="0">
                <a:latin typeface="Cambria" panose="02040503050406030204" pitchFamily="18" charset="0"/>
              </a:rPr>
              <a:t> Century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E7B566-CDE4-D444-8211-C19C9461541A}"/>
              </a:ext>
            </a:extLst>
          </p:cNvPr>
          <p:cNvSpPr txBox="1"/>
          <p:nvPr/>
        </p:nvSpPr>
        <p:spPr>
          <a:xfrm>
            <a:off x="2531881" y="869193"/>
            <a:ext cx="6840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Future Projections of Heat Waves in the U.S.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D58F05-7AF7-C54D-BE7C-149EE2334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2" t="16666" b="10614"/>
          <a:stretch/>
        </p:blipFill>
        <p:spPr>
          <a:xfrm>
            <a:off x="6858072" y="1428834"/>
            <a:ext cx="5181600" cy="30669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1578C9-7E94-4D44-A12E-79C6C1C4649D}"/>
              </a:ext>
            </a:extLst>
          </p:cNvPr>
          <p:cNvSpPr txBox="1"/>
          <p:nvPr/>
        </p:nvSpPr>
        <p:spPr>
          <a:xfrm>
            <a:off x="7538376" y="2283717"/>
            <a:ext cx="509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mbria" panose="02040503050406030204" pitchFamily="18" charset="0"/>
              </a:rPr>
              <a:t>West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F740DF-7521-3E49-8255-BD5546686B33}"/>
              </a:ext>
            </a:extLst>
          </p:cNvPr>
          <p:cNvSpPr txBox="1"/>
          <p:nvPr/>
        </p:nvSpPr>
        <p:spPr>
          <a:xfrm>
            <a:off x="10208963" y="2146838"/>
            <a:ext cx="9540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mbria" panose="02040503050406030204" pitchFamily="18" charset="0"/>
              </a:rPr>
              <a:t>Great Lakes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A12395-1B46-E141-9FF5-8527B1BF2140}"/>
              </a:ext>
            </a:extLst>
          </p:cNvPr>
          <p:cNvSpPr txBox="1"/>
          <p:nvPr/>
        </p:nvSpPr>
        <p:spPr>
          <a:xfrm>
            <a:off x="8650912" y="2083491"/>
            <a:ext cx="1231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mbria" panose="02040503050406030204" pitchFamily="18" charset="0"/>
              </a:rPr>
              <a:t>Northern Plains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2075DD-58DE-A744-A3B4-B4AC942205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" b="52905"/>
          <a:stretch/>
        </p:blipFill>
        <p:spPr>
          <a:xfrm>
            <a:off x="7517704" y="4551937"/>
            <a:ext cx="3709792" cy="21841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69E3C3E-864D-874A-A43E-AB93919818C5}"/>
              </a:ext>
            </a:extLst>
          </p:cNvPr>
          <p:cNvSpPr txBox="1"/>
          <p:nvPr/>
        </p:nvSpPr>
        <p:spPr>
          <a:xfrm>
            <a:off x="8836364" y="2795299"/>
            <a:ext cx="1225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mbria" panose="02040503050406030204" pitchFamily="18" charset="0"/>
              </a:rPr>
              <a:t>Southern Plains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1189FE-EEF5-8F40-8910-055265AD9955}"/>
              </a:ext>
            </a:extLst>
          </p:cNvPr>
          <p:cNvSpPr txBox="1"/>
          <p:nvPr/>
        </p:nvSpPr>
        <p:spPr>
          <a:xfrm>
            <a:off x="286224" y="6336256"/>
            <a:ext cx="2467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</a:rPr>
              <a:t>Funded by: NOAA/OAR</a:t>
            </a:r>
          </a:p>
        </p:txBody>
      </p:sp>
    </p:spTree>
    <p:extLst>
      <p:ext uri="{BB962C8B-B14F-4D97-AF65-F5344CB8AC3E}">
        <p14:creationId xmlns:p14="http://schemas.microsoft.com/office/powerpoint/2010/main" val="3322827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179187-7622-334D-9EBA-F178450F5A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75" t="-402" r="8800" b="74901"/>
          <a:stretch/>
        </p:blipFill>
        <p:spPr>
          <a:xfrm>
            <a:off x="7022551" y="2357404"/>
            <a:ext cx="4962259" cy="22226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A9D2C6-E26A-8C4D-898C-AE2965E41EFA}"/>
              </a:ext>
            </a:extLst>
          </p:cNvPr>
          <p:cNvSpPr txBox="1"/>
          <p:nvPr/>
        </p:nvSpPr>
        <p:spPr>
          <a:xfrm>
            <a:off x="9994605" y="5254886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Lopez et al.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D6A469-3CFB-584C-B7A2-AF99EB817A2A}"/>
              </a:ext>
            </a:extLst>
          </p:cNvPr>
          <p:cNvSpPr txBox="1"/>
          <p:nvPr/>
        </p:nvSpPr>
        <p:spPr>
          <a:xfrm>
            <a:off x="629791" y="961259"/>
            <a:ext cx="10876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</a:rPr>
              <a:t>The Monsoons as a Predictor of U.S. Heat Waves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BCB8BB-A5AC-8745-9980-0EA37232493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7" t="3394" r="14104" b="74235"/>
          <a:stretch/>
        </p:blipFill>
        <p:spPr>
          <a:xfrm>
            <a:off x="0" y="1968388"/>
            <a:ext cx="5000682" cy="1676400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5E973E1-1813-B145-AC49-8B45AF24A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4592" y="274574"/>
            <a:ext cx="381001" cy="365125"/>
          </a:xfrm>
        </p:spPr>
        <p:txBody>
          <a:bodyPr/>
          <a:lstStyle/>
          <a:p>
            <a:fld id="{1CA897ED-F933-F140-B965-41326E641414}" type="slidenum">
              <a:rPr lang="en-US" smtClean="0"/>
              <a:t>7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30E69C-C0E6-254F-94C0-F6C4B2A6EB7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2" b="64705"/>
          <a:stretch/>
        </p:blipFill>
        <p:spPr>
          <a:xfrm>
            <a:off x="304800" y="4343400"/>
            <a:ext cx="3315250" cy="1705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CAB1E0-410D-6842-B07D-AD950C0F5942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2" t="66569" b="1555"/>
          <a:stretch/>
        </p:blipFill>
        <p:spPr>
          <a:xfrm>
            <a:off x="3769351" y="4479552"/>
            <a:ext cx="3315250" cy="15402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045626-866B-7B4D-AB1F-3D2F82862A0E}"/>
              </a:ext>
            </a:extLst>
          </p:cNvPr>
          <p:cNvSpPr/>
          <p:nvPr/>
        </p:nvSpPr>
        <p:spPr>
          <a:xfrm>
            <a:off x="228600" y="4448694"/>
            <a:ext cx="673907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53C201-7B54-D842-B069-3326AFD2C0E9}"/>
              </a:ext>
            </a:extLst>
          </p:cNvPr>
          <p:cNvSpPr/>
          <p:nvPr/>
        </p:nvSpPr>
        <p:spPr>
          <a:xfrm>
            <a:off x="4303959" y="4468300"/>
            <a:ext cx="914400" cy="163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3E87C1-CB1C-3E44-822C-962228D0C10B}"/>
              </a:ext>
            </a:extLst>
          </p:cNvPr>
          <p:cNvSpPr/>
          <p:nvPr/>
        </p:nvSpPr>
        <p:spPr>
          <a:xfrm>
            <a:off x="789235" y="4468300"/>
            <a:ext cx="914400" cy="163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F283F3-95D9-FB46-AFC4-0A8FBD06B787}"/>
              </a:ext>
            </a:extLst>
          </p:cNvPr>
          <p:cNvSpPr/>
          <p:nvPr/>
        </p:nvSpPr>
        <p:spPr>
          <a:xfrm>
            <a:off x="533400" y="3113048"/>
            <a:ext cx="282458" cy="163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C5487D-A98D-F048-B781-2ECA42CE6117}"/>
              </a:ext>
            </a:extLst>
          </p:cNvPr>
          <p:cNvSpPr txBox="1"/>
          <p:nvPr/>
        </p:nvSpPr>
        <p:spPr>
          <a:xfrm>
            <a:off x="629791" y="1577864"/>
            <a:ext cx="2593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The East Asian Monsoon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DD1F02-A35D-0C40-8B7C-2946EA476CC6}"/>
              </a:ext>
            </a:extLst>
          </p:cNvPr>
          <p:cNvSpPr/>
          <p:nvPr/>
        </p:nvSpPr>
        <p:spPr>
          <a:xfrm rot="581886">
            <a:off x="3306848" y="2093340"/>
            <a:ext cx="5184240" cy="27507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</a:rPr>
              <a:t>Forces atmospheric </a:t>
            </a:r>
          </a:p>
          <a:p>
            <a:pPr algn="ctr"/>
            <a:r>
              <a:rPr lang="en-US" dirty="0">
                <a:latin typeface="Cambria" panose="02040503050406030204" pitchFamily="18" charset="0"/>
              </a:rPr>
              <a:t>teleconnection patterns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43752D-0DDB-3E4C-89E3-A3B3459702C5}"/>
              </a:ext>
            </a:extLst>
          </p:cNvPr>
          <p:cNvSpPr txBox="1"/>
          <p:nvPr/>
        </p:nvSpPr>
        <p:spPr>
          <a:xfrm rot="20375303">
            <a:off x="6587844" y="4571200"/>
            <a:ext cx="3436065" cy="882428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</a:rPr>
              <a:t>Increasing the likelihood of </a:t>
            </a:r>
          </a:p>
          <a:p>
            <a:pPr algn="ctr"/>
            <a:r>
              <a:rPr lang="en-US" dirty="0">
                <a:latin typeface="Cambria" panose="02040503050406030204" pitchFamily="18" charset="0"/>
              </a:rPr>
              <a:t>heat waves in the U.S.</a:t>
            </a:r>
          </a:p>
        </p:txBody>
      </p:sp>
      <p:sp>
        <p:nvSpPr>
          <p:cNvPr id="23" name="Curved Down Arrow 22">
            <a:extLst>
              <a:ext uri="{FF2B5EF4-FFF2-40B4-BE49-F238E27FC236}">
                <a16:creationId xmlns:a16="http://schemas.microsoft.com/office/drawing/2014/main" id="{BACF84D7-DE7C-3B43-A2AB-499CAA7BBAA3}"/>
              </a:ext>
            </a:extLst>
          </p:cNvPr>
          <p:cNvSpPr/>
          <p:nvPr/>
        </p:nvSpPr>
        <p:spPr>
          <a:xfrm rot="9618350">
            <a:off x="6970090" y="5049793"/>
            <a:ext cx="2594921" cy="247123"/>
          </a:xfrm>
          <a:prstGeom prst="curvedDownArrow">
            <a:avLst>
              <a:gd name="adj1" fmla="val 27916"/>
              <a:gd name="adj2" fmla="val 55506"/>
              <a:gd name="adj3" fmla="val 1256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922975-6627-D64C-A682-619650E67649}"/>
              </a:ext>
            </a:extLst>
          </p:cNvPr>
          <p:cNvSpPr/>
          <p:nvPr/>
        </p:nvSpPr>
        <p:spPr>
          <a:xfrm>
            <a:off x="7441329" y="2424932"/>
            <a:ext cx="914400" cy="300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urved Down Arrow 24">
            <a:extLst>
              <a:ext uri="{FF2B5EF4-FFF2-40B4-BE49-F238E27FC236}">
                <a16:creationId xmlns:a16="http://schemas.microsoft.com/office/drawing/2014/main" id="{E87C79F0-DDB7-E342-B2B5-4D96801F6B9B}"/>
              </a:ext>
            </a:extLst>
          </p:cNvPr>
          <p:cNvSpPr/>
          <p:nvPr/>
        </p:nvSpPr>
        <p:spPr>
          <a:xfrm rot="642023">
            <a:off x="4356341" y="1701223"/>
            <a:ext cx="3797718" cy="525849"/>
          </a:xfrm>
          <a:prstGeom prst="curvedDownArrow">
            <a:avLst>
              <a:gd name="adj1" fmla="val 19249"/>
              <a:gd name="adj2" fmla="val 55476"/>
              <a:gd name="adj3" fmla="val 23364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FAF3E5-66DF-D842-ACE5-3F403BE92734}"/>
              </a:ext>
            </a:extLst>
          </p:cNvPr>
          <p:cNvSpPr txBox="1"/>
          <p:nvPr/>
        </p:nvSpPr>
        <p:spPr>
          <a:xfrm>
            <a:off x="755424" y="6289420"/>
            <a:ext cx="6607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</a:rPr>
              <a:t>During strong Monsoon, the likelihood of heat waves increases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C0D8FF-98AA-2A4F-A3FA-E4B35F3594FA}"/>
              </a:ext>
            </a:extLst>
          </p:cNvPr>
          <p:cNvSpPr txBox="1"/>
          <p:nvPr/>
        </p:nvSpPr>
        <p:spPr>
          <a:xfrm>
            <a:off x="8169759" y="2369958"/>
            <a:ext cx="355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High Pressure over North America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27AD25-DAB7-B940-B680-15708F79654B}"/>
              </a:ext>
            </a:extLst>
          </p:cNvPr>
          <p:cNvSpPr txBox="1"/>
          <p:nvPr/>
        </p:nvSpPr>
        <p:spPr>
          <a:xfrm>
            <a:off x="9294643" y="6217136"/>
            <a:ext cx="214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</a:rPr>
              <a:t>Partner: NOAA/CPC</a:t>
            </a:r>
          </a:p>
        </p:txBody>
      </p:sp>
    </p:spTree>
    <p:extLst>
      <p:ext uri="{BB962C8B-B14F-4D97-AF65-F5344CB8AC3E}">
        <p14:creationId xmlns:p14="http://schemas.microsoft.com/office/powerpoint/2010/main" val="4224968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ata:model:hosmay:Work:Papers:Mechanism:Revised1:Monsoon:Composite:Decadal:Lag_rank_correlation_All.eps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9" t="24701" r="2817" b="52089"/>
          <a:stretch/>
        </p:blipFill>
        <p:spPr bwMode="auto">
          <a:xfrm>
            <a:off x="8419343" y="4004952"/>
            <a:ext cx="3179743" cy="201954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9235671" y="3733800"/>
            <a:ext cx="2237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East Asian Monsoon</a:t>
            </a:r>
          </a:p>
        </p:txBody>
      </p:sp>
      <p:pic>
        <p:nvPicPr>
          <p:cNvPr id="17" name="Picture 16" descr="data:model:hosmay:Work:Papers:Mechanism:Revised1:Monsoon:Composite:Decadal:Lag_rank_correlation_All.eps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0" t="48159" b="28789"/>
          <a:stretch/>
        </p:blipFill>
        <p:spPr bwMode="auto">
          <a:xfrm>
            <a:off x="8410764" y="1677817"/>
            <a:ext cx="3332143" cy="201128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9047034" y="1398703"/>
            <a:ext cx="2306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N. American Monsoon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E17244-1051-2048-BEE1-3DAF4B5029FE}"/>
              </a:ext>
            </a:extLst>
          </p:cNvPr>
          <p:cNvSpPr txBox="1"/>
          <p:nvPr/>
        </p:nvSpPr>
        <p:spPr>
          <a:xfrm>
            <a:off x="474064" y="6405216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Lopez et al. 2016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4FC978-29A4-5B49-9BB1-5D811B52790A}"/>
              </a:ext>
            </a:extLst>
          </p:cNvPr>
          <p:cNvSpPr txBox="1"/>
          <p:nvPr/>
        </p:nvSpPr>
        <p:spPr>
          <a:xfrm>
            <a:off x="592914" y="5671066"/>
            <a:ext cx="723900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5AEAEE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Weaker SAMHT leads to stronger NH monsoons about 20 years later</a:t>
            </a:r>
          </a:p>
        </p:txBody>
      </p:sp>
      <p:pic>
        <p:nvPicPr>
          <p:cNvPr id="23" name="Picture 22" descr="data:model:hosmay:Work:Papers:Mechanism:Revised1:Schematics:More:Hadley_schematic.eps">
            <a:extLst>
              <a:ext uri="{FF2B5EF4-FFF2-40B4-BE49-F238E27FC236}">
                <a16:creationId xmlns:a16="http://schemas.microsoft.com/office/drawing/2014/main" id="{B82028E6-05FE-4F40-A350-B5CAD1E4685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64" y="1631366"/>
            <a:ext cx="5240936" cy="387013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itle 16">
            <a:extLst>
              <a:ext uri="{FF2B5EF4-FFF2-40B4-BE49-F238E27FC236}">
                <a16:creationId xmlns:a16="http://schemas.microsoft.com/office/drawing/2014/main" id="{633F45B3-D899-5946-9798-4295B94F1B86}"/>
              </a:ext>
            </a:extLst>
          </p:cNvPr>
          <p:cNvSpPr txBox="1">
            <a:spLocks/>
          </p:cNvSpPr>
          <p:nvPr/>
        </p:nvSpPr>
        <p:spPr>
          <a:xfrm>
            <a:off x="228601" y="832704"/>
            <a:ext cx="11786992" cy="6268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Cambria" panose="02040503050406030204" pitchFamily="18" charset="0"/>
              </a:rPr>
              <a:t>The South Atlantic Ocean as a Driver of Global Monsoons</a:t>
            </a:r>
            <a:endParaRPr lang="en-US" sz="2800" dirty="0">
              <a:latin typeface="Cambria" panose="02040503050406030204" pitchFamily="18" charset="0"/>
              <a:cs typeface="Times New Roman"/>
            </a:endParaRP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97723CFA-7614-AD4C-9B73-6D78D52C5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4592" y="274574"/>
            <a:ext cx="381001" cy="365125"/>
          </a:xfrm>
        </p:spPr>
        <p:txBody>
          <a:bodyPr/>
          <a:lstStyle/>
          <a:p>
            <a:fld id="{1CA897ED-F933-F140-B965-41326E641414}" type="slidenum">
              <a:rPr lang="en-US" smtClean="0"/>
              <a:t>8</a:t>
            </a:fld>
            <a:endParaRPr lang="en-US" dirty="0"/>
          </a:p>
        </p:txBody>
      </p:sp>
      <p:pic>
        <p:nvPicPr>
          <p:cNvPr id="22" name="Picture 21" descr="data:model:hosmay:Work:Papers:Mechanism:Revised1:Monsoon:Composite:Decadal:Lag_rank_correlation_All.eps">
            <a:extLst>
              <a:ext uri="{FF2B5EF4-FFF2-40B4-BE49-F238E27FC236}">
                <a16:creationId xmlns:a16="http://schemas.microsoft.com/office/drawing/2014/main" id="{C07187D1-70FD-9A4E-BFD4-2AD751497E8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0" t="95027"/>
          <a:stretch/>
        </p:blipFill>
        <p:spPr bwMode="auto">
          <a:xfrm>
            <a:off x="8909307" y="6019800"/>
            <a:ext cx="2890584" cy="3799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9DA4773-69E8-4F4F-B87A-671CF4D7EA09}"/>
              </a:ext>
            </a:extLst>
          </p:cNvPr>
          <p:cNvCxnSpPr>
            <a:cxnSpLocks/>
          </p:cNvCxnSpPr>
          <p:nvPr/>
        </p:nvCxnSpPr>
        <p:spPr>
          <a:xfrm flipV="1">
            <a:off x="7825989" y="5671066"/>
            <a:ext cx="1927611" cy="212837"/>
          </a:xfrm>
          <a:prstGeom prst="straightConnector1">
            <a:avLst/>
          </a:prstGeom>
          <a:ln w="28575">
            <a:solidFill>
              <a:srgbClr val="5AEAE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DEB6D4D-CB5C-FD43-82C8-2FF6E49BCD84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7831914" y="3276600"/>
            <a:ext cx="1921686" cy="2579132"/>
          </a:xfrm>
          <a:prstGeom prst="straightConnector1">
            <a:avLst/>
          </a:prstGeom>
          <a:ln w="28575">
            <a:solidFill>
              <a:srgbClr val="5AEAE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E0BCC5E-764E-EB44-9A69-842CD5596B6E}"/>
              </a:ext>
            </a:extLst>
          </p:cNvPr>
          <p:cNvSpPr txBox="1"/>
          <p:nvPr/>
        </p:nvSpPr>
        <p:spPr>
          <a:xfrm>
            <a:off x="1828800" y="6035884"/>
            <a:ext cx="522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SAMHT: South Atlantic Meridional Heat Transport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B07BFB-8671-5F42-A481-41E3E061697E}"/>
              </a:ext>
            </a:extLst>
          </p:cNvPr>
          <p:cNvSpPr txBox="1"/>
          <p:nvPr/>
        </p:nvSpPr>
        <p:spPr>
          <a:xfrm>
            <a:off x="8966577" y="6336268"/>
            <a:ext cx="2639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</a:rPr>
              <a:t>Funded by: NOAA/AOML</a:t>
            </a:r>
          </a:p>
        </p:txBody>
      </p:sp>
    </p:spTree>
    <p:extLst>
      <p:ext uri="{BB962C8B-B14F-4D97-AF65-F5344CB8AC3E}">
        <p14:creationId xmlns:p14="http://schemas.microsoft.com/office/powerpoint/2010/main" val="403735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cintosh HD:Users:hosmaylopez:Google Drive:Research:US_heatwaves_SAMHT:US_Drought_Heatwaves.eps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0" t="6902" r="5997" b="49698"/>
          <a:stretch/>
        </p:blipFill>
        <p:spPr bwMode="auto">
          <a:xfrm>
            <a:off x="6646823" y="2128239"/>
            <a:ext cx="5103813" cy="3110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09600" y="1981745"/>
            <a:ext cx="5551804" cy="70788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cs typeface="Times New Roman"/>
              </a:rPr>
              <a:t>The SAMHT is identified as a source of heat wave predictability over the Great Plains.</a:t>
            </a:r>
          </a:p>
        </p:txBody>
      </p:sp>
      <p:cxnSp>
        <p:nvCxnSpPr>
          <p:cNvPr id="19" name="Straight Arrow Connector 18"/>
          <p:cNvCxnSpPr>
            <a:cxnSpLocks/>
            <a:stCxn id="13" idx="3"/>
          </p:cNvCxnSpPr>
          <p:nvPr/>
        </p:nvCxnSpPr>
        <p:spPr>
          <a:xfrm>
            <a:off x="6161404" y="2335688"/>
            <a:ext cx="2444614" cy="864293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978681" y="1744407"/>
            <a:ext cx="5065577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80" dirty="0">
                <a:latin typeface="Cambria" panose="02040503050406030204" pitchFamily="18" charset="0"/>
                <a:cs typeface="Times New Roman"/>
              </a:rPr>
              <a:t>Heat wave composite, weak SAMHT at 20-yr lead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80195" y="963162"/>
            <a:ext cx="109485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cs typeface="Times New Roman"/>
              </a:rPr>
              <a:t>Decadal Predictions of North American heat waves: Role of the SAMHT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240984"/>
              </p:ext>
            </p:extLst>
          </p:nvPr>
        </p:nvGraphicFramePr>
        <p:xfrm>
          <a:off x="295745" y="4616021"/>
          <a:ext cx="6337453" cy="199144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82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52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685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700" b="0" dirty="0">
                          <a:latin typeface="Cambria" panose="02040503050406030204" pitchFamily="18" charset="0"/>
                        </a:rPr>
                        <a:t>Heat wave return period (Summers)</a:t>
                      </a:r>
                      <a:endParaRPr lang="en-US" sz="1700" b="0" i="1" dirty="0">
                        <a:solidFill>
                          <a:srgbClr val="2F54BD"/>
                        </a:solidFill>
                        <a:latin typeface="Cambria" panose="02040503050406030204" pitchFamily="18" charset="0"/>
                        <a:cs typeface="Times New Roman"/>
                      </a:endParaRPr>
                    </a:p>
                  </a:txBody>
                  <a:tcPr marL="109728" marR="109728" marT="54864" marB="54864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857"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>
                          <a:latin typeface="Cambria" panose="02040503050406030204" pitchFamily="18" charset="0"/>
                        </a:rPr>
                        <a:t>ERA-20</a:t>
                      </a:r>
                      <a:r>
                        <a:rPr lang="en-US" sz="1700" b="0" baseline="30000" dirty="0">
                          <a:latin typeface="Cambria" panose="02040503050406030204" pitchFamily="18" charset="0"/>
                        </a:rPr>
                        <a:t>th</a:t>
                      </a:r>
                      <a:r>
                        <a:rPr lang="en-US" sz="1700" b="0" dirty="0">
                          <a:latin typeface="Cambria" panose="02040503050406030204" pitchFamily="18" charset="0"/>
                        </a:rPr>
                        <a:t> Century</a:t>
                      </a:r>
                      <a:endParaRPr lang="en-US" sz="1700" b="0" i="1" dirty="0">
                        <a:solidFill>
                          <a:srgbClr val="2F54BD"/>
                        </a:solidFill>
                        <a:latin typeface="Cambria" panose="02040503050406030204" pitchFamily="18" charset="0"/>
                        <a:cs typeface="Times New Roman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kern="1200" dirty="0">
                          <a:effectLst/>
                          <a:latin typeface="Cambria" panose="02040503050406030204" pitchFamily="18" charset="0"/>
                        </a:rPr>
                        <a:t>13</a:t>
                      </a:r>
                      <a:r>
                        <a:rPr lang="en-US" sz="1700" b="0" kern="1200" baseline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700" b="0" kern="1200" dirty="0">
                          <a:effectLst/>
                          <a:latin typeface="Cambria" panose="02040503050406030204" pitchFamily="18" charset="0"/>
                        </a:rPr>
                        <a:t> ±  8</a:t>
                      </a:r>
                      <a:endParaRPr lang="en-US" sz="1700" b="0" i="1" dirty="0">
                        <a:solidFill>
                          <a:srgbClr val="2F54BD"/>
                        </a:solidFill>
                        <a:latin typeface="Cambria" panose="02040503050406030204" pitchFamily="18" charset="0"/>
                        <a:cs typeface="Times New Roman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510"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>
                          <a:latin typeface="Cambria" panose="02040503050406030204" pitchFamily="18" charset="0"/>
                        </a:rPr>
                        <a:t>Pre-industrial</a:t>
                      </a:r>
                      <a:r>
                        <a:rPr lang="en-US" sz="1700" b="0" baseline="0" dirty="0">
                          <a:latin typeface="Cambria" panose="02040503050406030204" pitchFamily="18" charset="0"/>
                        </a:rPr>
                        <a:t> (strong SAMHT)</a:t>
                      </a:r>
                      <a:endParaRPr lang="en-US" sz="1700" b="0" i="1" dirty="0">
                        <a:solidFill>
                          <a:srgbClr val="2F54BD"/>
                        </a:solidFill>
                        <a:latin typeface="Cambria" panose="02040503050406030204" pitchFamily="18" charset="0"/>
                        <a:cs typeface="Times New Roman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kern="1200" dirty="0">
                          <a:effectLst/>
                          <a:latin typeface="Cambria" panose="02040503050406030204" pitchFamily="18" charset="0"/>
                        </a:rPr>
                        <a:t>73  ±  6</a:t>
                      </a:r>
                      <a:r>
                        <a:rPr lang="en-US" sz="17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en-US" sz="1700" b="0" i="1" dirty="0">
                        <a:solidFill>
                          <a:srgbClr val="2F54BD"/>
                        </a:solidFill>
                        <a:latin typeface="Cambria" panose="02040503050406030204" pitchFamily="18" charset="0"/>
                        <a:cs typeface="Times New Roman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51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dirty="0">
                          <a:latin typeface="Cambria" panose="02040503050406030204" pitchFamily="18" charset="0"/>
                        </a:rPr>
                        <a:t>Pre-industrial</a:t>
                      </a:r>
                      <a:r>
                        <a:rPr lang="en-US" sz="1700" b="0" baseline="0" dirty="0">
                          <a:latin typeface="Cambria" panose="02040503050406030204" pitchFamily="18" charset="0"/>
                        </a:rPr>
                        <a:t> (weak SAMHT)</a:t>
                      </a:r>
                      <a:endParaRPr lang="en-US" sz="1700" b="0" i="1" dirty="0">
                        <a:solidFill>
                          <a:srgbClr val="2F54BD"/>
                        </a:solidFill>
                        <a:latin typeface="Cambria" panose="02040503050406030204" pitchFamily="18" charset="0"/>
                        <a:cs typeface="Times New Roman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kern="1200" dirty="0">
                          <a:effectLst/>
                          <a:latin typeface="Cambria" panose="02040503050406030204" pitchFamily="18" charset="0"/>
                        </a:rPr>
                        <a:t>14</a:t>
                      </a:r>
                      <a:r>
                        <a:rPr lang="en-US" sz="1700" b="0" kern="1200" baseline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700" b="0" kern="1200" dirty="0">
                          <a:effectLst/>
                          <a:latin typeface="Cambria" panose="02040503050406030204" pitchFamily="18" charset="0"/>
                        </a:rPr>
                        <a:t> ±  7</a:t>
                      </a:r>
                      <a:endParaRPr lang="en-US" sz="1700" b="0" i="1" dirty="0">
                        <a:solidFill>
                          <a:srgbClr val="2F54BD"/>
                        </a:solidFill>
                        <a:latin typeface="Cambria" panose="02040503050406030204" pitchFamily="18" charset="0"/>
                        <a:cs typeface="Times New Roman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85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dirty="0">
                          <a:latin typeface="Cambria" panose="02040503050406030204" pitchFamily="18" charset="0"/>
                        </a:rPr>
                        <a:t>Random Error</a:t>
                      </a:r>
                      <a:r>
                        <a:rPr lang="en-US" sz="1700" b="0" baseline="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700" b="0" dirty="0">
                          <a:latin typeface="Cambria" panose="02040503050406030204" pitchFamily="18" charset="0"/>
                        </a:rPr>
                        <a:t>Range</a:t>
                      </a:r>
                      <a:endParaRPr lang="en-US" sz="1700" b="0" i="1" dirty="0">
                        <a:solidFill>
                          <a:srgbClr val="2F54BD"/>
                        </a:solidFill>
                        <a:latin typeface="Cambria" panose="02040503050406030204" pitchFamily="18" charset="0"/>
                        <a:cs typeface="Times New Roman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kern="1200" dirty="0">
                          <a:effectLst/>
                          <a:latin typeface="Cambria" panose="02040503050406030204" pitchFamily="18" charset="0"/>
                        </a:rPr>
                        <a:t>±  12 at 95</a:t>
                      </a:r>
                      <a:r>
                        <a:rPr lang="en-US" sz="1700" b="0" kern="1200" baseline="30000" dirty="0">
                          <a:effectLst/>
                          <a:latin typeface="Cambria" panose="02040503050406030204" pitchFamily="18" charset="0"/>
                        </a:rPr>
                        <a:t>th</a:t>
                      </a:r>
                      <a:r>
                        <a:rPr lang="en-US" sz="1700" b="0" kern="1200" dirty="0">
                          <a:effectLst/>
                          <a:latin typeface="Cambria" panose="02040503050406030204" pitchFamily="18" charset="0"/>
                        </a:rPr>
                        <a:t> percentile</a:t>
                      </a:r>
                      <a:endParaRPr lang="en-US" sz="1700" b="0" i="1" dirty="0">
                        <a:solidFill>
                          <a:srgbClr val="2F54BD"/>
                        </a:solidFill>
                        <a:latin typeface="Cambria" panose="02040503050406030204" pitchFamily="18" charset="0"/>
                        <a:cs typeface="Times New Roman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CA548AA-CAD9-8A4D-9FAD-3A0E64CAE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4592" y="274574"/>
            <a:ext cx="381001" cy="365125"/>
          </a:xfrm>
        </p:spPr>
        <p:txBody>
          <a:bodyPr/>
          <a:lstStyle/>
          <a:p>
            <a:fld id="{1CA897ED-F933-F140-B965-41326E641414}" type="slidenum">
              <a:rPr lang="en-US" smtClean="0"/>
              <a:t>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729F0E-569C-3A4F-9653-5D4ADFBD6E83}"/>
              </a:ext>
            </a:extLst>
          </p:cNvPr>
          <p:cNvSpPr txBox="1"/>
          <p:nvPr/>
        </p:nvSpPr>
        <p:spPr>
          <a:xfrm>
            <a:off x="7244992" y="6196260"/>
            <a:ext cx="424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</a:rPr>
              <a:t>Funded by: NOAA/OAR and NOAA/AOML</a:t>
            </a:r>
          </a:p>
        </p:txBody>
      </p:sp>
    </p:spTree>
    <p:extLst>
      <p:ext uri="{BB962C8B-B14F-4D97-AF65-F5344CB8AC3E}">
        <p14:creationId xmlns:p14="http://schemas.microsoft.com/office/powerpoint/2010/main" val="2614125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25083</TotalTime>
  <Words>843</Words>
  <Application>Microsoft Macintosh PowerPoint</Application>
  <PresentationFormat>Widescreen</PresentationFormat>
  <Paragraphs>119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Hosmay Lopez</cp:lastModifiedBy>
  <cp:revision>164</cp:revision>
  <cp:lastPrinted>2019-10-17T18:22:53Z</cp:lastPrinted>
  <dcterms:created xsi:type="dcterms:W3CDTF">2019-08-06T19:42:43Z</dcterms:created>
  <dcterms:modified xsi:type="dcterms:W3CDTF">2019-11-07T17:37:10Z</dcterms:modified>
</cp:coreProperties>
</file>