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handoutMasterIdLst>
    <p:handoutMasterId r:id="rId23"/>
  </p:handoutMasterIdLst>
  <p:sldIdLst>
    <p:sldId id="294" r:id="rId2"/>
    <p:sldId id="325" r:id="rId3"/>
    <p:sldId id="300" r:id="rId4"/>
    <p:sldId id="304" r:id="rId5"/>
    <p:sldId id="321" r:id="rId6"/>
    <p:sldId id="301" r:id="rId7"/>
    <p:sldId id="328" r:id="rId8"/>
    <p:sldId id="305" r:id="rId9"/>
    <p:sldId id="308" r:id="rId10"/>
    <p:sldId id="322" r:id="rId11"/>
    <p:sldId id="309" r:id="rId12"/>
    <p:sldId id="323" r:id="rId13"/>
    <p:sldId id="320" r:id="rId14"/>
    <p:sldId id="326" r:id="rId15"/>
    <p:sldId id="315" r:id="rId16"/>
    <p:sldId id="310" r:id="rId17"/>
    <p:sldId id="311" r:id="rId18"/>
    <p:sldId id="313" r:id="rId19"/>
    <p:sldId id="327" r:id="rId20"/>
    <p:sldId id="31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5757"/>
    <a:srgbClr val="666666"/>
    <a:srgbClr val="4298D3"/>
    <a:srgbClr val="1D4690"/>
    <a:srgbClr val="F2F5F7"/>
    <a:srgbClr val="DADDE0"/>
    <a:srgbClr val="ACACAC"/>
    <a:srgbClr val="168D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461" autoAdjust="0"/>
    <p:restoredTop sz="86418"/>
  </p:normalViewPr>
  <p:slideViewPr>
    <p:cSldViewPr snapToObjects="1">
      <p:cViewPr varScale="1">
        <p:scale>
          <a:sx n="112" d="100"/>
          <a:sy n="112" d="100"/>
        </p:scale>
        <p:origin x="1640" y="19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Users\chris.kelble\Documents\manuscripts\red%20tide%20fishery%20graph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Fisheries</a:t>
            </a:r>
            <a:r>
              <a:rPr lang="en-US" baseline="0"/>
              <a:t> Landings (Thousands of Pounds)</a:t>
            </a:r>
            <a:endParaRPr lang="en-US"/>
          </a:p>
        </c:rich>
      </c:tx>
      <c:layout>
        <c:manualLayout>
          <c:xMode val="edge"/>
          <c:yMode val="edge"/>
          <c:x val="0.2838836477987422"/>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6923490813648293E-2"/>
          <c:y val="8.6061739943872784E-2"/>
          <c:w val="0.87907181763253406"/>
          <c:h val="0.82272467878673605"/>
        </c:manualLayout>
      </c:layout>
      <c:lineChart>
        <c:grouping val="standard"/>
        <c:varyColors val="0"/>
        <c:ser>
          <c:idx val="0"/>
          <c:order val="0"/>
          <c:tx>
            <c:strRef>
              <c:f>Sheet1!$A$2</c:f>
              <c:strCache>
                <c:ptCount val="1"/>
                <c:pt idx="0">
                  <c:v>Red Grouper</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Sheet1!$B$1:$H$1</c:f>
              <c:numCache>
                <c:formatCode>General</c:formatCode>
                <c:ptCount val="7"/>
                <c:pt idx="0">
                  <c:v>2012</c:v>
                </c:pt>
                <c:pt idx="1">
                  <c:v>2013</c:v>
                </c:pt>
                <c:pt idx="2">
                  <c:v>2014</c:v>
                </c:pt>
                <c:pt idx="3">
                  <c:v>2015</c:v>
                </c:pt>
                <c:pt idx="4">
                  <c:v>2016</c:v>
                </c:pt>
                <c:pt idx="5">
                  <c:v>2017</c:v>
                </c:pt>
                <c:pt idx="6">
                  <c:v>2018</c:v>
                </c:pt>
              </c:numCache>
            </c:numRef>
          </c:cat>
          <c:val>
            <c:numRef>
              <c:f>Sheet1!$B$2:$H$2</c:f>
              <c:numCache>
                <c:formatCode>General</c:formatCode>
                <c:ptCount val="7"/>
                <c:pt idx="0">
                  <c:v>254</c:v>
                </c:pt>
                <c:pt idx="1">
                  <c:v>220</c:v>
                </c:pt>
                <c:pt idx="2">
                  <c:v>386</c:v>
                </c:pt>
                <c:pt idx="3">
                  <c:v>342</c:v>
                </c:pt>
                <c:pt idx="4">
                  <c:v>429</c:v>
                </c:pt>
                <c:pt idx="5">
                  <c:v>352</c:v>
                </c:pt>
                <c:pt idx="6">
                  <c:v>197</c:v>
                </c:pt>
              </c:numCache>
            </c:numRef>
          </c:val>
          <c:smooth val="0"/>
          <c:extLst>
            <c:ext xmlns:c16="http://schemas.microsoft.com/office/drawing/2014/chart" uri="{C3380CC4-5D6E-409C-BE32-E72D297353CC}">
              <c16:uniqueId val="{00000000-ADFB-6F42-A046-AB96F6C17FF3}"/>
            </c:ext>
          </c:extLst>
        </c:ser>
        <c:ser>
          <c:idx val="2"/>
          <c:order val="2"/>
          <c:tx>
            <c:strRef>
              <c:f>Sheet1!$A$4</c:f>
              <c:strCache>
                <c:ptCount val="1"/>
                <c:pt idx="0">
                  <c:v>Stone Crabs, Jumbo</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f>Sheet1!$B$1:$H$1</c:f>
              <c:numCache>
                <c:formatCode>General</c:formatCode>
                <c:ptCount val="7"/>
                <c:pt idx="0">
                  <c:v>2012</c:v>
                </c:pt>
                <c:pt idx="1">
                  <c:v>2013</c:v>
                </c:pt>
                <c:pt idx="2">
                  <c:v>2014</c:v>
                </c:pt>
                <c:pt idx="3">
                  <c:v>2015</c:v>
                </c:pt>
                <c:pt idx="4">
                  <c:v>2016</c:v>
                </c:pt>
                <c:pt idx="5">
                  <c:v>2017</c:v>
                </c:pt>
                <c:pt idx="6">
                  <c:v>2018</c:v>
                </c:pt>
              </c:numCache>
            </c:numRef>
          </c:cat>
          <c:val>
            <c:numRef>
              <c:f>Sheet1!$B$4:$H$4</c:f>
              <c:numCache>
                <c:formatCode>General</c:formatCode>
                <c:ptCount val="7"/>
                <c:pt idx="0">
                  <c:v>29</c:v>
                </c:pt>
                <c:pt idx="1">
                  <c:v>21</c:v>
                </c:pt>
                <c:pt idx="2">
                  <c:v>11</c:v>
                </c:pt>
                <c:pt idx="3">
                  <c:v>29</c:v>
                </c:pt>
                <c:pt idx="4">
                  <c:v>27</c:v>
                </c:pt>
                <c:pt idx="5">
                  <c:v>9</c:v>
                </c:pt>
                <c:pt idx="6">
                  <c:v>5</c:v>
                </c:pt>
              </c:numCache>
            </c:numRef>
          </c:val>
          <c:smooth val="0"/>
          <c:extLst>
            <c:ext xmlns:c16="http://schemas.microsoft.com/office/drawing/2014/chart" uri="{C3380CC4-5D6E-409C-BE32-E72D297353CC}">
              <c16:uniqueId val="{00000001-ADFB-6F42-A046-AB96F6C17FF3}"/>
            </c:ext>
          </c:extLst>
        </c:ser>
        <c:ser>
          <c:idx val="3"/>
          <c:order val="3"/>
          <c:tx>
            <c:strRef>
              <c:f>Sheet1!$A$5</c:f>
              <c:strCache>
                <c:ptCount val="1"/>
                <c:pt idx="0">
                  <c:v>Stone Crabs, Large</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Ref>
              <c:f>Sheet1!$B$1:$H$1</c:f>
              <c:numCache>
                <c:formatCode>General</c:formatCode>
                <c:ptCount val="7"/>
                <c:pt idx="0">
                  <c:v>2012</c:v>
                </c:pt>
                <c:pt idx="1">
                  <c:v>2013</c:v>
                </c:pt>
                <c:pt idx="2">
                  <c:v>2014</c:v>
                </c:pt>
                <c:pt idx="3">
                  <c:v>2015</c:v>
                </c:pt>
                <c:pt idx="4">
                  <c:v>2016</c:v>
                </c:pt>
                <c:pt idx="5">
                  <c:v>2017</c:v>
                </c:pt>
                <c:pt idx="6">
                  <c:v>2018</c:v>
                </c:pt>
              </c:numCache>
            </c:numRef>
          </c:cat>
          <c:val>
            <c:numRef>
              <c:f>Sheet1!$B$5:$H$5</c:f>
              <c:numCache>
                <c:formatCode>General</c:formatCode>
                <c:ptCount val="7"/>
                <c:pt idx="0">
                  <c:v>59</c:v>
                </c:pt>
                <c:pt idx="1">
                  <c:v>54</c:v>
                </c:pt>
                <c:pt idx="2">
                  <c:v>54</c:v>
                </c:pt>
                <c:pt idx="3">
                  <c:v>83</c:v>
                </c:pt>
                <c:pt idx="4">
                  <c:v>80</c:v>
                </c:pt>
                <c:pt idx="5">
                  <c:v>42</c:v>
                </c:pt>
                <c:pt idx="6">
                  <c:v>22</c:v>
                </c:pt>
              </c:numCache>
            </c:numRef>
          </c:val>
          <c:smooth val="0"/>
          <c:extLst>
            <c:ext xmlns:c16="http://schemas.microsoft.com/office/drawing/2014/chart" uri="{C3380CC4-5D6E-409C-BE32-E72D297353CC}">
              <c16:uniqueId val="{00000002-ADFB-6F42-A046-AB96F6C17FF3}"/>
            </c:ext>
          </c:extLst>
        </c:ser>
        <c:ser>
          <c:idx val="4"/>
          <c:order val="4"/>
          <c:tx>
            <c:strRef>
              <c:f>Sheet1!$A$6</c:f>
              <c:strCache>
                <c:ptCount val="1"/>
                <c:pt idx="0">
                  <c:v>Stone Crabs, Medium</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numRef>
              <c:f>Sheet1!$B$1:$H$1</c:f>
              <c:numCache>
                <c:formatCode>General</c:formatCode>
                <c:ptCount val="7"/>
                <c:pt idx="0">
                  <c:v>2012</c:v>
                </c:pt>
                <c:pt idx="1">
                  <c:v>2013</c:v>
                </c:pt>
                <c:pt idx="2">
                  <c:v>2014</c:v>
                </c:pt>
                <c:pt idx="3">
                  <c:v>2015</c:v>
                </c:pt>
                <c:pt idx="4">
                  <c:v>2016</c:v>
                </c:pt>
                <c:pt idx="5">
                  <c:v>2017</c:v>
                </c:pt>
                <c:pt idx="6">
                  <c:v>2018</c:v>
                </c:pt>
              </c:numCache>
            </c:numRef>
          </c:cat>
          <c:val>
            <c:numRef>
              <c:f>Sheet1!$B$6:$H$6</c:f>
              <c:numCache>
                <c:formatCode>General</c:formatCode>
                <c:ptCount val="7"/>
                <c:pt idx="0">
                  <c:v>71</c:v>
                </c:pt>
                <c:pt idx="1">
                  <c:v>76</c:v>
                </c:pt>
                <c:pt idx="2">
                  <c:v>80</c:v>
                </c:pt>
                <c:pt idx="3">
                  <c:v>91</c:v>
                </c:pt>
                <c:pt idx="4">
                  <c:v>95</c:v>
                </c:pt>
                <c:pt idx="5">
                  <c:v>76</c:v>
                </c:pt>
                <c:pt idx="6">
                  <c:v>39</c:v>
                </c:pt>
              </c:numCache>
            </c:numRef>
          </c:val>
          <c:smooth val="0"/>
          <c:extLst>
            <c:ext xmlns:c16="http://schemas.microsoft.com/office/drawing/2014/chart" uri="{C3380CC4-5D6E-409C-BE32-E72D297353CC}">
              <c16:uniqueId val="{00000003-ADFB-6F42-A046-AB96F6C17FF3}"/>
            </c:ext>
          </c:extLst>
        </c:ser>
        <c:dLbls>
          <c:showLegendKey val="0"/>
          <c:showVal val="0"/>
          <c:showCatName val="0"/>
          <c:showSerName val="0"/>
          <c:showPercent val="0"/>
          <c:showBubbleSize val="0"/>
        </c:dLbls>
        <c:marker val="1"/>
        <c:smooth val="0"/>
        <c:axId val="2038503375"/>
        <c:axId val="2038509375"/>
      </c:lineChart>
      <c:lineChart>
        <c:grouping val="standard"/>
        <c:varyColors val="0"/>
        <c:ser>
          <c:idx val="1"/>
          <c:order val="1"/>
          <c:tx>
            <c:strRef>
              <c:f>Sheet1!$A$3</c:f>
              <c:strCache>
                <c:ptCount val="1"/>
                <c:pt idx="0">
                  <c:v>Mullet</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Sheet1!$B$1:$H$1</c:f>
              <c:numCache>
                <c:formatCode>General</c:formatCode>
                <c:ptCount val="7"/>
                <c:pt idx="0">
                  <c:v>2012</c:v>
                </c:pt>
                <c:pt idx="1">
                  <c:v>2013</c:v>
                </c:pt>
                <c:pt idx="2">
                  <c:v>2014</c:v>
                </c:pt>
                <c:pt idx="3">
                  <c:v>2015</c:v>
                </c:pt>
                <c:pt idx="4">
                  <c:v>2016</c:v>
                </c:pt>
                <c:pt idx="5">
                  <c:v>2017</c:v>
                </c:pt>
                <c:pt idx="6">
                  <c:v>2018</c:v>
                </c:pt>
              </c:numCache>
            </c:numRef>
          </c:cat>
          <c:val>
            <c:numRef>
              <c:f>Sheet1!$B$3:$H$3</c:f>
              <c:numCache>
                <c:formatCode>#,##0</c:formatCode>
                <c:ptCount val="7"/>
                <c:pt idx="0">
                  <c:v>3111</c:v>
                </c:pt>
                <c:pt idx="1">
                  <c:v>3455</c:v>
                </c:pt>
                <c:pt idx="2">
                  <c:v>3401</c:v>
                </c:pt>
                <c:pt idx="3">
                  <c:v>2963</c:v>
                </c:pt>
                <c:pt idx="4">
                  <c:v>3082</c:v>
                </c:pt>
                <c:pt idx="5">
                  <c:v>1790</c:v>
                </c:pt>
                <c:pt idx="6">
                  <c:v>1401</c:v>
                </c:pt>
              </c:numCache>
            </c:numRef>
          </c:val>
          <c:smooth val="0"/>
          <c:extLst>
            <c:ext xmlns:c16="http://schemas.microsoft.com/office/drawing/2014/chart" uri="{C3380CC4-5D6E-409C-BE32-E72D297353CC}">
              <c16:uniqueId val="{00000004-ADFB-6F42-A046-AB96F6C17FF3}"/>
            </c:ext>
          </c:extLst>
        </c:ser>
        <c:dLbls>
          <c:showLegendKey val="0"/>
          <c:showVal val="0"/>
          <c:showCatName val="0"/>
          <c:showSerName val="0"/>
          <c:showPercent val="0"/>
          <c:showBubbleSize val="0"/>
        </c:dLbls>
        <c:marker val="1"/>
        <c:smooth val="0"/>
        <c:axId val="2040175487"/>
        <c:axId val="870895696"/>
      </c:lineChart>
      <c:catAx>
        <c:axId val="2038503375"/>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038509375"/>
        <c:crosses val="autoZero"/>
        <c:auto val="1"/>
        <c:lblAlgn val="ctr"/>
        <c:lblOffset val="100"/>
        <c:noMultiLvlLbl val="0"/>
      </c:catAx>
      <c:valAx>
        <c:axId val="2038509375"/>
        <c:scaling>
          <c:orientation val="minMax"/>
        </c:scaling>
        <c:delete val="0"/>
        <c:axPos val="l"/>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38503375"/>
        <c:crosses val="autoZero"/>
        <c:crossBetween val="between"/>
      </c:valAx>
      <c:valAx>
        <c:axId val="870895696"/>
        <c:scaling>
          <c:orientation val="minMax"/>
        </c:scaling>
        <c:delete val="0"/>
        <c:axPos val="r"/>
        <c:numFmt formatCode="#,##0"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40175487"/>
        <c:crosses val="max"/>
        <c:crossBetween val="between"/>
      </c:valAx>
      <c:catAx>
        <c:axId val="2040175487"/>
        <c:scaling>
          <c:orientation val="minMax"/>
        </c:scaling>
        <c:delete val="1"/>
        <c:axPos val="b"/>
        <c:numFmt formatCode="General" sourceLinked="1"/>
        <c:majorTickMark val="out"/>
        <c:minorTickMark val="none"/>
        <c:tickLblPos val="nextTo"/>
        <c:crossAx val="870895696"/>
        <c:crosses val="autoZero"/>
        <c:auto val="1"/>
        <c:lblAlgn val="ctr"/>
        <c:lblOffset val="100"/>
        <c:noMultiLvlLbl val="0"/>
      </c:catAx>
      <c:spPr>
        <a:noFill/>
        <a:ln>
          <a:noFill/>
        </a:ln>
        <a:effectLst/>
      </c:spPr>
    </c:plotArea>
    <c:legend>
      <c:legendPos val="b"/>
      <c:layout>
        <c:manualLayout>
          <c:xMode val="edge"/>
          <c:yMode val="edge"/>
          <c:x val="4.4504655078492557E-2"/>
          <c:y val="5.0845088179135918E-2"/>
          <c:w val="0.76810874267686202"/>
          <c:h val="0.14950144371709767"/>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B46B343-25FC-4040-8C1D-19C20F6E458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CF73B9B-CC70-874C-BF13-BEDD16B1298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69FFD94-0376-F94B-8829-32106F229FB7}" type="datetimeFigureOut">
              <a:rPr lang="en-US" smtClean="0"/>
              <a:t>11/18/19</a:t>
            </a:fld>
            <a:endParaRPr lang="en-US"/>
          </a:p>
        </p:txBody>
      </p:sp>
      <p:sp>
        <p:nvSpPr>
          <p:cNvPr id="4" name="Footer Placeholder 3">
            <a:extLst>
              <a:ext uri="{FF2B5EF4-FFF2-40B4-BE49-F238E27FC236}">
                <a16:creationId xmlns:a16="http://schemas.microsoft.com/office/drawing/2014/main" id="{1A7A5E96-D065-BA40-9088-390449C75D9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CE17056-518B-824D-992C-F5C7AD62409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5A473C2-1A0A-6148-AB77-25A47CD85CDF}" type="slidenum">
              <a:rPr lang="en-US" smtClean="0"/>
              <a:t>‹#›</a:t>
            </a:fld>
            <a:endParaRPr lang="en-US"/>
          </a:p>
        </p:txBody>
      </p:sp>
    </p:spTree>
    <p:extLst>
      <p:ext uri="{BB962C8B-B14F-4D97-AF65-F5344CB8AC3E}">
        <p14:creationId xmlns:p14="http://schemas.microsoft.com/office/powerpoint/2010/main" val="409836561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8AC35B-83D0-B04F-AA0A-7C54EB63E0C1}" type="datetimeFigureOut">
              <a:rPr lang="en-US" smtClean="0"/>
              <a:t>11/18/19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79663B-47F3-AE4A-92C7-367FE9E30D9D}" type="slidenum">
              <a:rPr lang="en-US" smtClean="0"/>
              <a:t>‹#›</a:t>
            </a:fld>
            <a:endParaRPr lang="en-US"/>
          </a:p>
        </p:txBody>
      </p:sp>
    </p:spTree>
    <p:extLst>
      <p:ext uri="{BB962C8B-B14F-4D97-AF65-F5344CB8AC3E}">
        <p14:creationId xmlns:p14="http://schemas.microsoft.com/office/powerpoint/2010/main" val="423322852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 tides are almost a yearly occurrence on west Florida Shelf, but there is significant variability in persistence, intensity, and geographic distribution</a:t>
            </a:r>
          </a:p>
          <a:p>
            <a:r>
              <a:rPr lang="en-US" dirty="0"/>
              <a:t>little understanding of what makes a red tide bloom severe or what distinguishes between a devastating versus an intense bloom</a:t>
            </a:r>
          </a:p>
        </p:txBody>
      </p:sp>
      <p:sp>
        <p:nvSpPr>
          <p:cNvPr id="4" name="Slide Number Placeholder 3"/>
          <p:cNvSpPr>
            <a:spLocks noGrp="1"/>
          </p:cNvSpPr>
          <p:nvPr>
            <p:ph type="sldNum" sz="quarter" idx="5"/>
          </p:nvPr>
        </p:nvSpPr>
        <p:spPr/>
        <p:txBody>
          <a:bodyPr/>
          <a:lstStyle/>
          <a:p>
            <a:fld id="{A679663B-47F3-AE4A-92C7-367FE9E30D9D}" type="slidenum">
              <a:rPr lang="en-US" smtClean="0"/>
              <a:t>3</a:t>
            </a:fld>
            <a:endParaRPr lang="en-US"/>
          </a:p>
        </p:txBody>
      </p:sp>
    </p:spTree>
    <p:extLst>
      <p:ext uri="{BB962C8B-B14F-4D97-AF65-F5344CB8AC3E}">
        <p14:creationId xmlns:p14="http://schemas.microsoft.com/office/powerpoint/2010/main" val="28115894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2017-2019 – 4</a:t>
            </a:r>
            <a:r>
              <a:rPr lang="en-US" baseline="30000" dirty="0"/>
              <a:t>th</a:t>
            </a:r>
            <a:r>
              <a:rPr lang="en-US" dirty="0"/>
              <a:t> longest since 1953</a:t>
            </a:r>
          </a:p>
          <a:p>
            <a:endParaRPr lang="en-US" dirty="0"/>
          </a:p>
        </p:txBody>
      </p:sp>
      <p:sp>
        <p:nvSpPr>
          <p:cNvPr id="4" name="Slide Number Placeholder 3"/>
          <p:cNvSpPr>
            <a:spLocks noGrp="1"/>
          </p:cNvSpPr>
          <p:nvPr>
            <p:ph type="sldNum" sz="quarter" idx="5"/>
          </p:nvPr>
        </p:nvSpPr>
        <p:spPr/>
        <p:txBody>
          <a:bodyPr/>
          <a:lstStyle/>
          <a:p>
            <a:fld id="{A679663B-47F3-AE4A-92C7-367FE9E30D9D}" type="slidenum">
              <a:rPr lang="en-US" smtClean="0"/>
              <a:t>4</a:t>
            </a:fld>
            <a:endParaRPr lang="en-US"/>
          </a:p>
        </p:txBody>
      </p:sp>
    </p:spTree>
    <p:extLst>
      <p:ext uri="{BB962C8B-B14F-4D97-AF65-F5344CB8AC3E}">
        <p14:creationId xmlns:p14="http://schemas.microsoft.com/office/powerpoint/2010/main" val="1120833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2017-2019 – 4</a:t>
            </a:r>
            <a:r>
              <a:rPr lang="en-US" baseline="30000" dirty="0"/>
              <a:t>th</a:t>
            </a:r>
            <a:r>
              <a:rPr lang="en-US" dirty="0"/>
              <a:t> longest since 1953</a:t>
            </a:r>
          </a:p>
          <a:p>
            <a:endParaRPr lang="en-US" dirty="0"/>
          </a:p>
        </p:txBody>
      </p:sp>
      <p:sp>
        <p:nvSpPr>
          <p:cNvPr id="4" name="Slide Number Placeholder 3"/>
          <p:cNvSpPr>
            <a:spLocks noGrp="1"/>
          </p:cNvSpPr>
          <p:nvPr>
            <p:ph type="sldNum" sz="quarter" idx="5"/>
          </p:nvPr>
        </p:nvSpPr>
        <p:spPr/>
        <p:txBody>
          <a:bodyPr/>
          <a:lstStyle/>
          <a:p>
            <a:fld id="{A679663B-47F3-AE4A-92C7-367FE9E30D9D}" type="slidenum">
              <a:rPr lang="en-US" smtClean="0"/>
              <a:t>5</a:t>
            </a:fld>
            <a:endParaRPr lang="en-US"/>
          </a:p>
        </p:txBody>
      </p:sp>
    </p:spTree>
    <p:extLst>
      <p:ext uri="{BB962C8B-B14F-4D97-AF65-F5344CB8AC3E}">
        <p14:creationId xmlns:p14="http://schemas.microsoft.com/office/powerpoint/2010/main" val="17359680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July 2018 workshop with Fishermen, was done with partners in the Gulf of Mexico IEA and really kicked off our Red Tide research at AOML, because it helped us much better understand what is actually needed by coastal communities affected by red tide</a:t>
            </a:r>
          </a:p>
        </p:txBody>
      </p:sp>
      <p:sp>
        <p:nvSpPr>
          <p:cNvPr id="4" name="Slide Number Placeholder 3"/>
          <p:cNvSpPr>
            <a:spLocks noGrp="1"/>
          </p:cNvSpPr>
          <p:nvPr>
            <p:ph type="sldNum" sz="quarter" idx="5"/>
          </p:nvPr>
        </p:nvSpPr>
        <p:spPr/>
        <p:txBody>
          <a:bodyPr/>
          <a:lstStyle/>
          <a:p>
            <a:fld id="{A679663B-47F3-AE4A-92C7-367FE9E30D9D}" type="slidenum">
              <a:rPr lang="en-US" smtClean="0"/>
              <a:t>6</a:t>
            </a:fld>
            <a:endParaRPr lang="en-US"/>
          </a:p>
        </p:txBody>
      </p:sp>
    </p:spTree>
    <p:extLst>
      <p:ext uri="{BB962C8B-B14F-4D97-AF65-F5344CB8AC3E}">
        <p14:creationId xmlns:p14="http://schemas.microsoft.com/office/powerpoint/2010/main" val="2176059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July 2018 workshop with Fishermen, was done with partners in the Gulf of Mexico IEA and really kicked off our Red Tide research at AOML, because it helped us much better understand what is actually needed by coastal communities affected by red tide</a:t>
            </a:r>
          </a:p>
        </p:txBody>
      </p:sp>
      <p:sp>
        <p:nvSpPr>
          <p:cNvPr id="4" name="Slide Number Placeholder 3"/>
          <p:cNvSpPr>
            <a:spLocks noGrp="1"/>
          </p:cNvSpPr>
          <p:nvPr>
            <p:ph type="sldNum" sz="quarter" idx="5"/>
          </p:nvPr>
        </p:nvSpPr>
        <p:spPr/>
        <p:txBody>
          <a:bodyPr/>
          <a:lstStyle/>
          <a:p>
            <a:fld id="{A679663B-47F3-AE4A-92C7-367FE9E30D9D}" type="slidenum">
              <a:rPr lang="en-US" smtClean="0"/>
              <a:t>7</a:t>
            </a:fld>
            <a:endParaRPr lang="en-US"/>
          </a:p>
        </p:txBody>
      </p:sp>
    </p:spTree>
    <p:extLst>
      <p:ext uri="{BB962C8B-B14F-4D97-AF65-F5344CB8AC3E}">
        <p14:creationId xmlns:p14="http://schemas.microsoft.com/office/powerpoint/2010/main" val="21374935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B1067-15C4-8D46-9FDD-A20E53BB5CF4}"/>
              </a:ext>
            </a:extLst>
          </p:cNvPr>
          <p:cNvSpPr>
            <a:spLocks noGrp="1"/>
          </p:cNvSpPr>
          <p:nvPr>
            <p:ph type="title" hasCustomPrompt="1"/>
          </p:nvPr>
        </p:nvSpPr>
        <p:spPr>
          <a:xfrm>
            <a:off x="457200" y="1066800"/>
            <a:ext cx="5264150" cy="2852737"/>
          </a:xfrm>
          <a:prstGeom prst="rect">
            <a:avLst/>
          </a:prstGeom>
        </p:spPr>
        <p:txBody>
          <a:bodyPr anchor="b">
            <a:normAutofit/>
          </a:bodyPr>
          <a:lstStyle>
            <a:lvl1pPr algn="l">
              <a:defRPr sz="4000">
                <a:solidFill>
                  <a:srgbClr val="666666"/>
                </a:solidFill>
              </a:defRPr>
            </a:lvl1pPr>
          </a:lstStyle>
          <a:p>
            <a:r>
              <a:rPr lang="en-US" dirty="0"/>
              <a:t>MAIN TITLE OF PRESENTATION </a:t>
            </a:r>
          </a:p>
        </p:txBody>
      </p:sp>
      <p:sp>
        <p:nvSpPr>
          <p:cNvPr id="3" name="Text Placeholder 2">
            <a:extLst>
              <a:ext uri="{FF2B5EF4-FFF2-40B4-BE49-F238E27FC236}">
                <a16:creationId xmlns:a16="http://schemas.microsoft.com/office/drawing/2014/main" id="{E2C3E94D-727B-A948-9B78-12A6A899431B}"/>
              </a:ext>
            </a:extLst>
          </p:cNvPr>
          <p:cNvSpPr>
            <a:spLocks noGrp="1"/>
          </p:cNvSpPr>
          <p:nvPr>
            <p:ph type="body" idx="1" hasCustomPrompt="1"/>
          </p:nvPr>
        </p:nvSpPr>
        <p:spPr>
          <a:xfrm>
            <a:off x="490603" y="4071937"/>
            <a:ext cx="526415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OF PRESENTATION </a:t>
            </a:r>
          </a:p>
        </p:txBody>
      </p:sp>
      <p:sp>
        <p:nvSpPr>
          <p:cNvPr id="6" name="Slide Number Placeholder 5">
            <a:extLst>
              <a:ext uri="{FF2B5EF4-FFF2-40B4-BE49-F238E27FC236}">
                <a16:creationId xmlns:a16="http://schemas.microsoft.com/office/drawing/2014/main" id="{313E9A27-94A1-CB40-B97E-AC4F5F3E0C67}"/>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5" name="Rectangle 4">
            <a:extLst>
              <a:ext uri="{FF2B5EF4-FFF2-40B4-BE49-F238E27FC236}">
                <a16:creationId xmlns:a16="http://schemas.microsoft.com/office/drawing/2014/main" id="{992563B5-0BF1-234B-979B-74993BBF52FF}"/>
              </a:ext>
            </a:extLst>
          </p:cNvPr>
          <p:cNvSpPr/>
          <p:nvPr userDrawn="1"/>
        </p:nvSpPr>
        <p:spPr>
          <a:xfrm>
            <a:off x="1" y="6477000"/>
            <a:ext cx="381000" cy="76200"/>
          </a:xfrm>
          <a:prstGeom prst="rect">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5351210"/>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5000" fill="hold"/>
                                        <p:tgtEl>
                                          <p:spTgt spid="5"/>
                                        </p:tgtEl>
                                      </p:cBhvr>
                                      <p:by x="65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ntent and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436958-B55B-0C4C-B00D-600D3F8292EE}"/>
              </a:ext>
            </a:extLst>
          </p:cNvPr>
          <p:cNvSpPr>
            <a:spLocks noGrp="1"/>
          </p:cNvSpPr>
          <p:nvPr>
            <p:ph idx="1" hasCustomPrompt="1"/>
          </p:nvPr>
        </p:nvSpPr>
        <p:spPr>
          <a:xfrm>
            <a:off x="490603" y="4173536"/>
            <a:ext cx="4419600" cy="2117726"/>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8D47E4C0-F27F-6E48-BDF5-F4BCAE22403A}"/>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8" name="Title 1">
            <a:extLst>
              <a:ext uri="{FF2B5EF4-FFF2-40B4-BE49-F238E27FC236}">
                <a16:creationId xmlns:a16="http://schemas.microsoft.com/office/drawing/2014/main" id="{8ACE79E6-F9AA-CE46-BB68-3F08D6B93C3C}"/>
              </a:ext>
            </a:extLst>
          </p:cNvPr>
          <p:cNvSpPr>
            <a:spLocks noGrp="1"/>
          </p:cNvSpPr>
          <p:nvPr>
            <p:ph type="title" hasCustomPrompt="1"/>
          </p:nvPr>
        </p:nvSpPr>
        <p:spPr>
          <a:xfrm>
            <a:off x="457200" y="1066801"/>
            <a:ext cx="4419600" cy="2362200"/>
          </a:xfrm>
          <a:prstGeom prst="rect">
            <a:avLst/>
          </a:prstGeom>
        </p:spPr>
        <p:txBody>
          <a:bodyPr anchor="b">
            <a:normAutofit/>
          </a:bodyPr>
          <a:lstStyle>
            <a:lvl1pPr algn="l">
              <a:defRPr sz="4400">
                <a:solidFill>
                  <a:srgbClr val="666666"/>
                </a:solidFill>
              </a:defRPr>
            </a:lvl1pPr>
          </a:lstStyle>
          <a:p>
            <a:r>
              <a:rPr lang="en-US" dirty="0"/>
              <a:t>Title</a:t>
            </a:r>
          </a:p>
        </p:txBody>
      </p:sp>
      <p:sp>
        <p:nvSpPr>
          <p:cNvPr id="9" name="Text Placeholder 2">
            <a:extLst>
              <a:ext uri="{FF2B5EF4-FFF2-40B4-BE49-F238E27FC236}">
                <a16:creationId xmlns:a16="http://schemas.microsoft.com/office/drawing/2014/main" id="{A9DE5BE0-B058-9A4C-9548-7DD76D6CD02A}"/>
              </a:ext>
            </a:extLst>
          </p:cNvPr>
          <p:cNvSpPr>
            <a:spLocks noGrp="1"/>
          </p:cNvSpPr>
          <p:nvPr>
            <p:ph type="body" idx="13" hasCustomPrompt="1"/>
          </p:nvPr>
        </p:nvSpPr>
        <p:spPr>
          <a:xfrm>
            <a:off x="490603" y="3581400"/>
            <a:ext cx="441960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
        <p:nvSpPr>
          <p:cNvPr id="11" name="Picture Placeholder 3">
            <a:extLst>
              <a:ext uri="{FF2B5EF4-FFF2-40B4-BE49-F238E27FC236}">
                <a16:creationId xmlns:a16="http://schemas.microsoft.com/office/drawing/2014/main" id="{336B4A8D-6DBD-6148-AD41-5FA9FF4C6714}"/>
              </a:ext>
            </a:extLst>
          </p:cNvPr>
          <p:cNvSpPr>
            <a:spLocks noGrp="1"/>
          </p:cNvSpPr>
          <p:nvPr>
            <p:ph type="pic" sz="quarter" idx="15"/>
          </p:nvPr>
        </p:nvSpPr>
        <p:spPr>
          <a:xfrm>
            <a:off x="6096000" y="1078282"/>
            <a:ext cx="6141930" cy="5224463"/>
          </a:xfrm>
          <a:prstGeom prst="rect">
            <a:avLst/>
          </a:prstGeom>
        </p:spPr>
        <p:txBody>
          <a:bodyPr/>
          <a:lstStyle/>
          <a:p>
            <a:endParaRPr lang="en-US"/>
          </a:p>
        </p:txBody>
      </p:sp>
    </p:spTree>
    <p:extLst>
      <p:ext uri="{BB962C8B-B14F-4D97-AF65-F5344CB8AC3E}">
        <p14:creationId xmlns:p14="http://schemas.microsoft.com/office/powerpoint/2010/main" val="3794137727"/>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and Subtitl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57EEDB-3FA0-4245-9BCA-46B9B0CFE131}"/>
              </a:ext>
            </a:extLst>
          </p:cNvPr>
          <p:cNvSpPr>
            <a:spLocks noGrp="1"/>
          </p:cNvSpPr>
          <p:nvPr>
            <p:ph type="body" idx="1" hasCustomPrompt="1"/>
          </p:nvPr>
        </p:nvSpPr>
        <p:spPr>
          <a:xfrm>
            <a:off x="839788" y="2821303"/>
            <a:ext cx="5157787" cy="523875"/>
          </a:xfrm>
          <a:prstGeom prst="rect">
            <a:avLst/>
          </a:prstGeo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0FA3201-4FAB-C343-AFCC-3110AFBB26C2}"/>
              </a:ext>
            </a:extLst>
          </p:cNvPr>
          <p:cNvSpPr>
            <a:spLocks noGrp="1"/>
          </p:cNvSpPr>
          <p:nvPr>
            <p:ph sz="half" idx="2" hasCustomPrompt="1"/>
          </p:nvPr>
        </p:nvSpPr>
        <p:spPr>
          <a:xfrm>
            <a:off x="839788" y="3420948"/>
            <a:ext cx="5157787" cy="2768713"/>
          </a:xfrm>
          <a:prstGeom prst="rect">
            <a:avLst/>
          </a:prstGeom>
        </p:spPr>
        <p:txBody>
          <a:bodyPr/>
          <a:lstStyle/>
          <a:p>
            <a:pPr lvl="0"/>
            <a:r>
              <a:rPr lang="en-US" dirty="0"/>
              <a:t>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C1E41A5-A449-BE4B-8AB1-65944CAE93E9}"/>
              </a:ext>
            </a:extLst>
          </p:cNvPr>
          <p:cNvSpPr>
            <a:spLocks noGrp="1"/>
          </p:cNvSpPr>
          <p:nvPr>
            <p:ph type="body" sz="quarter" idx="3" hasCustomPrompt="1"/>
          </p:nvPr>
        </p:nvSpPr>
        <p:spPr>
          <a:xfrm>
            <a:off x="6172200" y="2821610"/>
            <a:ext cx="5183188" cy="523875"/>
          </a:xfrm>
          <a:prstGeom prst="rect">
            <a:avLst/>
          </a:prstGeo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9083B432-6DD9-F544-A2F2-976DA5E2D748}"/>
              </a:ext>
            </a:extLst>
          </p:cNvPr>
          <p:cNvSpPr>
            <a:spLocks noGrp="1"/>
          </p:cNvSpPr>
          <p:nvPr>
            <p:ph sz="quarter" idx="4" hasCustomPrompt="1"/>
          </p:nvPr>
        </p:nvSpPr>
        <p:spPr>
          <a:xfrm>
            <a:off x="6172200" y="3429000"/>
            <a:ext cx="5183188" cy="2760662"/>
          </a:xfrm>
          <a:prstGeom prst="rect">
            <a:avLst/>
          </a:prstGeom>
        </p:spPr>
        <p:txBody>
          <a:bodyPr/>
          <a:lstStyle/>
          <a:p>
            <a:pPr lvl="0"/>
            <a:r>
              <a:rPr lang="en-US" dirty="0"/>
              <a:t>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a:extLst>
              <a:ext uri="{FF2B5EF4-FFF2-40B4-BE49-F238E27FC236}">
                <a16:creationId xmlns:a16="http://schemas.microsoft.com/office/drawing/2014/main" id="{44E613DF-3265-7C4D-8D91-BAE4C37F9E60}"/>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10" name="Title 1">
            <a:extLst>
              <a:ext uri="{FF2B5EF4-FFF2-40B4-BE49-F238E27FC236}">
                <a16:creationId xmlns:a16="http://schemas.microsoft.com/office/drawing/2014/main" id="{E2A08937-EC18-A749-9300-1BE7D16B6830}"/>
              </a:ext>
            </a:extLst>
          </p:cNvPr>
          <p:cNvSpPr>
            <a:spLocks noGrp="1"/>
          </p:cNvSpPr>
          <p:nvPr>
            <p:ph type="title" hasCustomPrompt="1"/>
          </p:nvPr>
        </p:nvSpPr>
        <p:spPr>
          <a:xfrm>
            <a:off x="457200" y="1818930"/>
            <a:ext cx="3198812" cy="771870"/>
          </a:xfrm>
          <a:prstGeom prst="rect">
            <a:avLst/>
          </a:prstGeom>
        </p:spPr>
        <p:txBody>
          <a:bodyPr/>
          <a:lstStyle>
            <a:lvl1pPr algn="l">
              <a:defRPr/>
            </a:lvl1pPr>
          </a:lstStyle>
          <a:p>
            <a:r>
              <a:rPr lang="en-US" dirty="0"/>
              <a:t>Comparison</a:t>
            </a:r>
          </a:p>
        </p:txBody>
      </p:sp>
    </p:spTree>
    <p:extLst>
      <p:ext uri="{BB962C8B-B14F-4D97-AF65-F5344CB8AC3E}">
        <p14:creationId xmlns:p14="http://schemas.microsoft.com/office/powerpoint/2010/main" val="2881836859"/>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2FEAB9-964F-934D-8A34-973E5BC0E2B1}"/>
              </a:ext>
            </a:extLst>
          </p:cNvPr>
          <p:cNvSpPr>
            <a:spLocks noGrp="1"/>
          </p:cNvSpPr>
          <p:nvPr>
            <p:ph type="sldNum" sz="quarter" idx="12"/>
          </p:nvPr>
        </p:nvSpPr>
        <p:spPr/>
        <p:txBody>
          <a:bodyPr/>
          <a:lstStyle/>
          <a:p>
            <a:fld id="{1CA897ED-F933-F140-B965-41326E641414}" type="slidenum">
              <a:rPr lang="en-US" smtClean="0"/>
              <a:t>‹#›</a:t>
            </a:fld>
            <a:endParaRPr lang="en-US" dirty="0"/>
          </a:p>
        </p:txBody>
      </p:sp>
      <p:sp>
        <p:nvSpPr>
          <p:cNvPr id="7" name="Title 1">
            <a:extLst>
              <a:ext uri="{FF2B5EF4-FFF2-40B4-BE49-F238E27FC236}">
                <a16:creationId xmlns:a16="http://schemas.microsoft.com/office/drawing/2014/main" id="{881A5F8D-A1BB-D746-AF4F-EF1F576996B7}"/>
              </a:ext>
            </a:extLst>
          </p:cNvPr>
          <p:cNvSpPr>
            <a:spLocks noGrp="1"/>
          </p:cNvSpPr>
          <p:nvPr>
            <p:ph type="title" hasCustomPrompt="1"/>
          </p:nvPr>
        </p:nvSpPr>
        <p:spPr>
          <a:xfrm>
            <a:off x="533400" y="1818930"/>
            <a:ext cx="3808412" cy="771870"/>
          </a:xfrm>
          <a:prstGeom prst="rect">
            <a:avLst/>
          </a:prstGeom>
        </p:spPr>
        <p:txBody>
          <a:bodyPr/>
          <a:lstStyle/>
          <a:p>
            <a:r>
              <a:rPr lang="en-US" dirty="0"/>
              <a:t>Table/ Columns</a:t>
            </a:r>
          </a:p>
        </p:txBody>
      </p:sp>
      <p:sp>
        <p:nvSpPr>
          <p:cNvPr id="12" name="Table Placeholder 11">
            <a:extLst>
              <a:ext uri="{FF2B5EF4-FFF2-40B4-BE49-F238E27FC236}">
                <a16:creationId xmlns:a16="http://schemas.microsoft.com/office/drawing/2014/main" id="{1ED3C4F7-3FDD-7D45-B182-A7CE6598DFBE}"/>
              </a:ext>
            </a:extLst>
          </p:cNvPr>
          <p:cNvSpPr>
            <a:spLocks noGrp="1"/>
          </p:cNvSpPr>
          <p:nvPr>
            <p:ph type="tbl" sz="quarter" idx="13"/>
          </p:nvPr>
        </p:nvSpPr>
        <p:spPr>
          <a:xfrm>
            <a:off x="1676400" y="2819400"/>
            <a:ext cx="8991600" cy="2667000"/>
          </a:xfrm>
          <a:prstGeom prst="rect">
            <a:avLst/>
          </a:prstGeom>
        </p:spPr>
        <p:txBody>
          <a:bodyPr/>
          <a:lstStyle/>
          <a:p>
            <a:endParaRPr lang="en-US" dirty="0"/>
          </a:p>
        </p:txBody>
      </p:sp>
      <p:sp>
        <p:nvSpPr>
          <p:cNvPr id="6" name="Rectangle 5">
            <a:extLst>
              <a:ext uri="{FF2B5EF4-FFF2-40B4-BE49-F238E27FC236}">
                <a16:creationId xmlns:a16="http://schemas.microsoft.com/office/drawing/2014/main" id="{C87DC2C1-AFF5-E743-A642-EB85D9C475AB}"/>
              </a:ext>
            </a:extLst>
          </p:cNvPr>
          <p:cNvSpPr/>
          <p:nvPr userDrawn="1"/>
        </p:nvSpPr>
        <p:spPr>
          <a:xfrm>
            <a:off x="1" y="6477000"/>
            <a:ext cx="381000" cy="76200"/>
          </a:xfrm>
          <a:prstGeom prst="rect">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2173619"/>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5000" fill="hold"/>
                                        <p:tgtEl>
                                          <p:spTgt spid="6"/>
                                        </p:tgtEl>
                                      </p:cBhvr>
                                      <p:by x="65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ubject Overview">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55CB773-81E5-EB4E-982D-1904BA580FA1}"/>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8" name="Picture Placeholder 7">
            <a:extLst>
              <a:ext uri="{FF2B5EF4-FFF2-40B4-BE49-F238E27FC236}">
                <a16:creationId xmlns:a16="http://schemas.microsoft.com/office/drawing/2014/main" id="{AD862222-3BBD-C44A-98A8-FAE85984916F}"/>
              </a:ext>
            </a:extLst>
          </p:cNvPr>
          <p:cNvSpPr>
            <a:spLocks noGrp="1"/>
          </p:cNvSpPr>
          <p:nvPr>
            <p:ph type="pic" sz="quarter" idx="13"/>
          </p:nvPr>
        </p:nvSpPr>
        <p:spPr>
          <a:xfrm>
            <a:off x="0" y="4953000"/>
            <a:ext cx="12192000" cy="1447800"/>
          </a:xfrm>
          <a:prstGeom prst="rect">
            <a:avLst/>
          </a:prstGeom>
        </p:spPr>
        <p:txBody>
          <a:bodyPr/>
          <a:lstStyle>
            <a:lvl1pPr marL="0" indent="0">
              <a:buNone/>
              <a:defRPr/>
            </a:lvl1pPr>
          </a:lstStyle>
          <a:p>
            <a:endParaRPr lang="en-US" dirty="0"/>
          </a:p>
        </p:txBody>
      </p:sp>
      <p:sp>
        <p:nvSpPr>
          <p:cNvPr id="10" name="Title 1">
            <a:extLst>
              <a:ext uri="{FF2B5EF4-FFF2-40B4-BE49-F238E27FC236}">
                <a16:creationId xmlns:a16="http://schemas.microsoft.com/office/drawing/2014/main" id="{2D0F6027-9356-304D-ADC2-20E1D583C452}"/>
              </a:ext>
            </a:extLst>
          </p:cNvPr>
          <p:cNvSpPr>
            <a:spLocks noGrp="1"/>
          </p:cNvSpPr>
          <p:nvPr>
            <p:ph type="title" hasCustomPrompt="1"/>
          </p:nvPr>
        </p:nvSpPr>
        <p:spPr>
          <a:xfrm>
            <a:off x="457200" y="1818930"/>
            <a:ext cx="3198812" cy="771870"/>
          </a:xfrm>
          <a:prstGeom prst="rect">
            <a:avLst/>
          </a:prstGeom>
        </p:spPr>
        <p:txBody>
          <a:bodyPr/>
          <a:lstStyle>
            <a:lvl1pPr algn="l">
              <a:defRPr/>
            </a:lvl1pPr>
          </a:lstStyle>
          <a:p>
            <a:r>
              <a:rPr lang="en-US" dirty="0"/>
              <a:t>Overview</a:t>
            </a:r>
          </a:p>
        </p:txBody>
      </p:sp>
      <p:sp>
        <p:nvSpPr>
          <p:cNvPr id="12" name="Text Placeholder 11">
            <a:extLst>
              <a:ext uri="{FF2B5EF4-FFF2-40B4-BE49-F238E27FC236}">
                <a16:creationId xmlns:a16="http://schemas.microsoft.com/office/drawing/2014/main" id="{9BFA67FD-014B-F745-AA3F-DD91FFCBF11B}"/>
              </a:ext>
            </a:extLst>
          </p:cNvPr>
          <p:cNvSpPr>
            <a:spLocks noGrp="1"/>
          </p:cNvSpPr>
          <p:nvPr>
            <p:ph type="body" sz="quarter" idx="14" hasCustomPrompt="1"/>
          </p:nvPr>
        </p:nvSpPr>
        <p:spPr>
          <a:xfrm>
            <a:off x="2209800" y="2895600"/>
            <a:ext cx="8534400" cy="1905000"/>
          </a:xfrm>
          <a:prstGeom prst="rect">
            <a:avLst/>
          </a:prstGeom>
        </p:spPr>
        <p:txBody>
          <a:bodyPr/>
          <a:lstStyle/>
          <a:p>
            <a:pPr lvl="0"/>
            <a:r>
              <a:rPr lang="en-US" dirty="0"/>
              <a:t>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03465150"/>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ats ">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55CB773-81E5-EB4E-982D-1904BA580FA1}"/>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10" name="Title 1">
            <a:extLst>
              <a:ext uri="{FF2B5EF4-FFF2-40B4-BE49-F238E27FC236}">
                <a16:creationId xmlns:a16="http://schemas.microsoft.com/office/drawing/2014/main" id="{2D0F6027-9356-304D-ADC2-20E1D583C452}"/>
              </a:ext>
            </a:extLst>
          </p:cNvPr>
          <p:cNvSpPr>
            <a:spLocks noGrp="1"/>
          </p:cNvSpPr>
          <p:nvPr>
            <p:ph type="title" hasCustomPrompt="1"/>
          </p:nvPr>
        </p:nvSpPr>
        <p:spPr>
          <a:xfrm>
            <a:off x="839788" y="1818930"/>
            <a:ext cx="3198812" cy="771870"/>
          </a:xfrm>
          <a:prstGeom prst="rect">
            <a:avLst/>
          </a:prstGeom>
        </p:spPr>
        <p:txBody>
          <a:bodyPr/>
          <a:lstStyle/>
          <a:p>
            <a:r>
              <a:rPr lang="en-US" dirty="0"/>
              <a:t>Numbers</a:t>
            </a:r>
          </a:p>
        </p:txBody>
      </p:sp>
      <p:sp>
        <p:nvSpPr>
          <p:cNvPr id="12" name="Text Placeholder 11">
            <a:extLst>
              <a:ext uri="{FF2B5EF4-FFF2-40B4-BE49-F238E27FC236}">
                <a16:creationId xmlns:a16="http://schemas.microsoft.com/office/drawing/2014/main" id="{9BFA67FD-014B-F745-AA3F-DD91FFCBF11B}"/>
              </a:ext>
            </a:extLst>
          </p:cNvPr>
          <p:cNvSpPr>
            <a:spLocks noGrp="1"/>
          </p:cNvSpPr>
          <p:nvPr>
            <p:ph type="body" sz="quarter" idx="14" hasCustomPrompt="1"/>
          </p:nvPr>
        </p:nvSpPr>
        <p:spPr>
          <a:xfrm>
            <a:off x="1448594" y="3429000"/>
            <a:ext cx="1981200" cy="1066800"/>
          </a:xfrm>
          <a:prstGeom prst="rect">
            <a:avLst/>
          </a:prstGeom>
        </p:spPr>
        <p:txBody>
          <a:bodyPr>
            <a:normAutofit/>
          </a:bodyPr>
          <a:lstStyle>
            <a:lvl1pPr marL="0" indent="0" algn="ctr">
              <a:buNone/>
              <a:defRPr sz="6600">
                <a:solidFill>
                  <a:srgbClr val="4298D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45K</a:t>
            </a:r>
          </a:p>
        </p:txBody>
      </p:sp>
      <p:sp>
        <p:nvSpPr>
          <p:cNvPr id="3" name="Text Placeholder 2">
            <a:extLst>
              <a:ext uri="{FF2B5EF4-FFF2-40B4-BE49-F238E27FC236}">
                <a16:creationId xmlns:a16="http://schemas.microsoft.com/office/drawing/2014/main" id="{181A8807-C32A-024B-ADA0-B8DAD4296336}"/>
              </a:ext>
            </a:extLst>
          </p:cNvPr>
          <p:cNvSpPr>
            <a:spLocks noGrp="1"/>
          </p:cNvSpPr>
          <p:nvPr>
            <p:ph type="body" sz="quarter" idx="15" hasCustomPrompt="1"/>
          </p:nvPr>
        </p:nvSpPr>
        <p:spPr>
          <a:xfrm>
            <a:off x="1258094" y="4572000"/>
            <a:ext cx="2362200" cy="533400"/>
          </a:xfrm>
          <a:prstGeom prst="rect">
            <a:avLst/>
          </a:prstGeom>
        </p:spPr>
        <p:txBody>
          <a:bodyPr>
            <a:normAutofit/>
          </a:bodyPr>
          <a:lstStyle>
            <a:lvl1pPr marL="0" indent="0" algn="ctr">
              <a:buNone/>
              <a:defRPr sz="1800"/>
            </a:lvl1pPr>
          </a:lstStyle>
          <a:p>
            <a:pPr lvl="0"/>
            <a:r>
              <a:rPr lang="en-US" dirty="0"/>
              <a:t>Explain Number</a:t>
            </a:r>
          </a:p>
        </p:txBody>
      </p:sp>
      <p:cxnSp>
        <p:nvCxnSpPr>
          <p:cNvPr id="6" name="Straight Connector 5">
            <a:extLst>
              <a:ext uri="{FF2B5EF4-FFF2-40B4-BE49-F238E27FC236}">
                <a16:creationId xmlns:a16="http://schemas.microsoft.com/office/drawing/2014/main" id="{EA4F53FC-8162-864E-84C1-9372DFD785CD}"/>
              </a:ext>
            </a:extLst>
          </p:cNvPr>
          <p:cNvCxnSpPr>
            <a:cxnSpLocks/>
          </p:cNvCxnSpPr>
          <p:nvPr userDrawn="1"/>
        </p:nvCxnSpPr>
        <p:spPr>
          <a:xfrm>
            <a:off x="4191000" y="2819400"/>
            <a:ext cx="0" cy="2705100"/>
          </a:xfrm>
          <a:prstGeom prst="line">
            <a:avLst/>
          </a:prstGeom>
          <a:ln w="25400" cap="rnd" cmpd="sng">
            <a:solidFill>
              <a:srgbClr val="575757"/>
            </a:solidFill>
            <a:prstDash val="sysDot"/>
            <a:roun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97E487D-1EA9-6C48-96D3-AD292BB1E30B}"/>
              </a:ext>
            </a:extLst>
          </p:cNvPr>
          <p:cNvCxnSpPr>
            <a:cxnSpLocks/>
          </p:cNvCxnSpPr>
          <p:nvPr userDrawn="1"/>
        </p:nvCxnSpPr>
        <p:spPr>
          <a:xfrm>
            <a:off x="8001000" y="2819400"/>
            <a:ext cx="0" cy="2705100"/>
          </a:xfrm>
          <a:prstGeom prst="line">
            <a:avLst/>
          </a:prstGeom>
          <a:ln w="25400" cap="rnd" cmpd="sng">
            <a:solidFill>
              <a:srgbClr val="575757"/>
            </a:solidFill>
            <a:prstDash val="sysDot"/>
            <a:round/>
          </a:ln>
        </p:spPr>
        <p:style>
          <a:lnRef idx="1">
            <a:schemeClr val="accent1"/>
          </a:lnRef>
          <a:fillRef idx="0">
            <a:schemeClr val="accent1"/>
          </a:fillRef>
          <a:effectRef idx="0">
            <a:schemeClr val="accent1"/>
          </a:effectRef>
          <a:fontRef idx="minor">
            <a:schemeClr val="tx1"/>
          </a:fontRef>
        </p:style>
      </p:cxnSp>
      <p:sp>
        <p:nvSpPr>
          <p:cNvPr id="13" name="Text Placeholder 11">
            <a:extLst>
              <a:ext uri="{FF2B5EF4-FFF2-40B4-BE49-F238E27FC236}">
                <a16:creationId xmlns:a16="http://schemas.microsoft.com/office/drawing/2014/main" id="{2E9E1E29-F4B1-FC4C-9C9F-21FD70B427BD}"/>
              </a:ext>
            </a:extLst>
          </p:cNvPr>
          <p:cNvSpPr>
            <a:spLocks noGrp="1"/>
          </p:cNvSpPr>
          <p:nvPr>
            <p:ph type="body" sz="quarter" idx="16" hasCustomPrompt="1"/>
          </p:nvPr>
        </p:nvSpPr>
        <p:spPr>
          <a:xfrm>
            <a:off x="5105399" y="3429000"/>
            <a:ext cx="1981201" cy="1104900"/>
          </a:xfrm>
          <a:prstGeom prst="rect">
            <a:avLst/>
          </a:prstGeom>
        </p:spPr>
        <p:txBody>
          <a:bodyPr>
            <a:normAutofit/>
          </a:bodyPr>
          <a:lstStyle>
            <a:lvl1pPr marL="0" indent="0" algn="ctr">
              <a:buNone/>
              <a:defRPr sz="6600">
                <a:solidFill>
                  <a:srgbClr val="4298D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40%</a:t>
            </a:r>
          </a:p>
        </p:txBody>
      </p:sp>
      <p:sp>
        <p:nvSpPr>
          <p:cNvPr id="14" name="Text Placeholder 2">
            <a:extLst>
              <a:ext uri="{FF2B5EF4-FFF2-40B4-BE49-F238E27FC236}">
                <a16:creationId xmlns:a16="http://schemas.microsoft.com/office/drawing/2014/main" id="{C0F9951B-5640-9340-9338-E3F0BAF80ED5}"/>
              </a:ext>
            </a:extLst>
          </p:cNvPr>
          <p:cNvSpPr>
            <a:spLocks noGrp="1"/>
          </p:cNvSpPr>
          <p:nvPr>
            <p:ph type="body" sz="quarter" idx="17" hasCustomPrompt="1"/>
          </p:nvPr>
        </p:nvSpPr>
        <p:spPr>
          <a:xfrm>
            <a:off x="4914900" y="4610100"/>
            <a:ext cx="2362200" cy="533400"/>
          </a:xfrm>
          <a:prstGeom prst="rect">
            <a:avLst/>
          </a:prstGeom>
        </p:spPr>
        <p:txBody>
          <a:bodyPr>
            <a:normAutofit/>
          </a:bodyPr>
          <a:lstStyle>
            <a:lvl1pPr marL="0" indent="0" algn="ctr">
              <a:buNone/>
              <a:defRPr sz="1800"/>
            </a:lvl1pPr>
          </a:lstStyle>
          <a:p>
            <a:pPr lvl="0"/>
            <a:r>
              <a:rPr lang="en-US" dirty="0"/>
              <a:t>Explain Number</a:t>
            </a:r>
          </a:p>
        </p:txBody>
      </p:sp>
      <p:sp>
        <p:nvSpPr>
          <p:cNvPr id="15" name="Text Placeholder 11">
            <a:extLst>
              <a:ext uri="{FF2B5EF4-FFF2-40B4-BE49-F238E27FC236}">
                <a16:creationId xmlns:a16="http://schemas.microsoft.com/office/drawing/2014/main" id="{0A62A000-CEA5-624F-895C-D8034A444ABF}"/>
              </a:ext>
            </a:extLst>
          </p:cNvPr>
          <p:cNvSpPr>
            <a:spLocks noGrp="1"/>
          </p:cNvSpPr>
          <p:nvPr>
            <p:ph type="body" sz="quarter" idx="18" hasCustomPrompt="1"/>
          </p:nvPr>
        </p:nvSpPr>
        <p:spPr>
          <a:xfrm>
            <a:off x="8382000" y="3429000"/>
            <a:ext cx="3505201" cy="1104900"/>
          </a:xfrm>
          <a:prstGeom prst="rect">
            <a:avLst/>
          </a:prstGeom>
        </p:spPr>
        <p:txBody>
          <a:bodyPr>
            <a:normAutofit/>
          </a:bodyPr>
          <a:lstStyle>
            <a:lvl1pPr marL="0" indent="0" algn="ctr">
              <a:buNone/>
              <a:defRPr sz="6600">
                <a:solidFill>
                  <a:srgbClr val="4298D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30ppm</a:t>
            </a:r>
          </a:p>
        </p:txBody>
      </p:sp>
      <p:sp>
        <p:nvSpPr>
          <p:cNvPr id="16" name="Text Placeholder 2">
            <a:extLst>
              <a:ext uri="{FF2B5EF4-FFF2-40B4-BE49-F238E27FC236}">
                <a16:creationId xmlns:a16="http://schemas.microsoft.com/office/drawing/2014/main" id="{99505EBC-6A20-2C43-A176-54EB308A1283}"/>
              </a:ext>
            </a:extLst>
          </p:cNvPr>
          <p:cNvSpPr>
            <a:spLocks noGrp="1"/>
          </p:cNvSpPr>
          <p:nvPr>
            <p:ph type="body" sz="quarter" idx="19" hasCustomPrompt="1"/>
          </p:nvPr>
        </p:nvSpPr>
        <p:spPr>
          <a:xfrm>
            <a:off x="8915399" y="4610100"/>
            <a:ext cx="2362200" cy="533400"/>
          </a:xfrm>
          <a:prstGeom prst="rect">
            <a:avLst/>
          </a:prstGeom>
        </p:spPr>
        <p:txBody>
          <a:bodyPr>
            <a:normAutofit/>
          </a:bodyPr>
          <a:lstStyle>
            <a:lvl1pPr marL="0" indent="0" algn="ctr">
              <a:buNone/>
              <a:defRPr sz="1800"/>
            </a:lvl1pPr>
          </a:lstStyle>
          <a:p>
            <a:pPr lvl="0"/>
            <a:r>
              <a:rPr lang="en-US" dirty="0"/>
              <a:t>Explain Number</a:t>
            </a:r>
          </a:p>
        </p:txBody>
      </p:sp>
      <p:sp>
        <p:nvSpPr>
          <p:cNvPr id="17" name="Text Placeholder 2">
            <a:extLst>
              <a:ext uri="{FF2B5EF4-FFF2-40B4-BE49-F238E27FC236}">
                <a16:creationId xmlns:a16="http://schemas.microsoft.com/office/drawing/2014/main" id="{139DFAB9-1EA9-7048-99FE-D04F661672C1}"/>
              </a:ext>
            </a:extLst>
          </p:cNvPr>
          <p:cNvSpPr>
            <a:spLocks noGrp="1"/>
          </p:cNvSpPr>
          <p:nvPr>
            <p:ph type="body" sz="quarter" idx="20" hasCustomPrompt="1"/>
          </p:nvPr>
        </p:nvSpPr>
        <p:spPr>
          <a:xfrm>
            <a:off x="1259138" y="3124200"/>
            <a:ext cx="2362200" cy="304800"/>
          </a:xfrm>
          <a:prstGeom prst="rect">
            <a:avLst/>
          </a:prstGeom>
        </p:spPr>
        <p:txBody>
          <a:bodyPr>
            <a:normAutofit/>
          </a:bodyPr>
          <a:lstStyle>
            <a:lvl1pPr marL="0" indent="0" algn="ctr">
              <a:buNone/>
              <a:defRPr sz="1200">
                <a:solidFill>
                  <a:srgbClr val="4298D3"/>
                </a:solidFill>
              </a:defRPr>
            </a:lvl1pPr>
          </a:lstStyle>
          <a:p>
            <a:pPr lvl="0"/>
            <a:r>
              <a:rPr lang="en-US" dirty="0"/>
              <a:t>Explain Number</a:t>
            </a:r>
          </a:p>
        </p:txBody>
      </p:sp>
      <p:sp>
        <p:nvSpPr>
          <p:cNvPr id="18" name="Text Placeholder 2">
            <a:extLst>
              <a:ext uri="{FF2B5EF4-FFF2-40B4-BE49-F238E27FC236}">
                <a16:creationId xmlns:a16="http://schemas.microsoft.com/office/drawing/2014/main" id="{40CC1FDC-8C7F-CC4F-A932-CD639BCA0FB7}"/>
              </a:ext>
            </a:extLst>
          </p:cNvPr>
          <p:cNvSpPr>
            <a:spLocks noGrp="1"/>
          </p:cNvSpPr>
          <p:nvPr>
            <p:ph type="body" sz="quarter" idx="21" hasCustomPrompt="1"/>
          </p:nvPr>
        </p:nvSpPr>
        <p:spPr>
          <a:xfrm>
            <a:off x="4914900" y="3124200"/>
            <a:ext cx="2362200" cy="304800"/>
          </a:xfrm>
          <a:prstGeom prst="rect">
            <a:avLst/>
          </a:prstGeom>
        </p:spPr>
        <p:txBody>
          <a:bodyPr>
            <a:normAutofit/>
          </a:bodyPr>
          <a:lstStyle>
            <a:lvl1pPr marL="0" indent="0" algn="ctr">
              <a:buNone/>
              <a:defRPr sz="1200">
                <a:solidFill>
                  <a:srgbClr val="4298D3"/>
                </a:solidFill>
              </a:defRPr>
            </a:lvl1pPr>
          </a:lstStyle>
          <a:p>
            <a:pPr lvl="0"/>
            <a:r>
              <a:rPr lang="en-US" dirty="0"/>
              <a:t>Explain Number</a:t>
            </a:r>
          </a:p>
        </p:txBody>
      </p:sp>
      <p:sp>
        <p:nvSpPr>
          <p:cNvPr id="19" name="Text Placeholder 2">
            <a:extLst>
              <a:ext uri="{FF2B5EF4-FFF2-40B4-BE49-F238E27FC236}">
                <a16:creationId xmlns:a16="http://schemas.microsoft.com/office/drawing/2014/main" id="{A1412F38-15CF-FB4A-889C-42A2D21F9B16}"/>
              </a:ext>
            </a:extLst>
          </p:cNvPr>
          <p:cNvSpPr>
            <a:spLocks noGrp="1"/>
          </p:cNvSpPr>
          <p:nvPr>
            <p:ph type="body" sz="quarter" idx="22" hasCustomPrompt="1"/>
          </p:nvPr>
        </p:nvSpPr>
        <p:spPr>
          <a:xfrm>
            <a:off x="8915399" y="3124200"/>
            <a:ext cx="2362200" cy="304800"/>
          </a:xfrm>
          <a:prstGeom prst="rect">
            <a:avLst/>
          </a:prstGeom>
        </p:spPr>
        <p:txBody>
          <a:bodyPr>
            <a:normAutofit/>
          </a:bodyPr>
          <a:lstStyle>
            <a:lvl1pPr marL="0" indent="0" algn="ctr">
              <a:buNone/>
              <a:defRPr sz="1200">
                <a:solidFill>
                  <a:srgbClr val="4298D3"/>
                </a:solidFill>
              </a:defRPr>
            </a:lvl1pPr>
          </a:lstStyle>
          <a:p>
            <a:pPr lvl="0"/>
            <a:r>
              <a:rPr lang="en-US" dirty="0"/>
              <a:t>Explain Number</a:t>
            </a:r>
          </a:p>
        </p:txBody>
      </p:sp>
    </p:spTree>
    <p:extLst>
      <p:ext uri="{BB962C8B-B14F-4D97-AF65-F5344CB8AC3E}">
        <p14:creationId xmlns:p14="http://schemas.microsoft.com/office/powerpoint/2010/main" val="4129571676"/>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is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55CB773-81E5-EB4E-982D-1904BA580FA1}"/>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10" name="Title 1">
            <a:extLst>
              <a:ext uri="{FF2B5EF4-FFF2-40B4-BE49-F238E27FC236}">
                <a16:creationId xmlns:a16="http://schemas.microsoft.com/office/drawing/2014/main" id="{2D0F6027-9356-304D-ADC2-20E1D583C452}"/>
              </a:ext>
            </a:extLst>
          </p:cNvPr>
          <p:cNvSpPr>
            <a:spLocks noGrp="1"/>
          </p:cNvSpPr>
          <p:nvPr>
            <p:ph type="title" hasCustomPrompt="1"/>
          </p:nvPr>
        </p:nvSpPr>
        <p:spPr>
          <a:xfrm>
            <a:off x="381000" y="1818930"/>
            <a:ext cx="3657600" cy="771870"/>
          </a:xfrm>
          <a:prstGeom prst="rect">
            <a:avLst/>
          </a:prstGeom>
        </p:spPr>
        <p:txBody>
          <a:bodyPr/>
          <a:lstStyle>
            <a:lvl1pPr algn="l">
              <a:defRPr/>
            </a:lvl1pPr>
          </a:lstStyle>
          <a:p>
            <a:r>
              <a:rPr lang="en-US" dirty="0"/>
              <a:t>List</a:t>
            </a:r>
          </a:p>
        </p:txBody>
      </p:sp>
      <p:sp>
        <p:nvSpPr>
          <p:cNvPr id="12" name="Text Placeholder 11">
            <a:extLst>
              <a:ext uri="{FF2B5EF4-FFF2-40B4-BE49-F238E27FC236}">
                <a16:creationId xmlns:a16="http://schemas.microsoft.com/office/drawing/2014/main" id="{9BFA67FD-014B-F745-AA3F-DD91FFCBF11B}"/>
              </a:ext>
            </a:extLst>
          </p:cNvPr>
          <p:cNvSpPr>
            <a:spLocks noGrp="1"/>
          </p:cNvSpPr>
          <p:nvPr>
            <p:ph type="body" sz="quarter" idx="14" hasCustomPrompt="1"/>
          </p:nvPr>
        </p:nvSpPr>
        <p:spPr>
          <a:xfrm>
            <a:off x="2286000" y="2895600"/>
            <a:ext cx="3505200" cy="1219200"/>
          </a:xfrm>
          <a:prstGeom prst="rect">
            <a:avLst/>
          </a:prstGeom>
        </p:spPr>
        <p:txBody>
          <a:bodyPr>
            <a:normAutofit/>
          </a:bodyPr>
          <a:lstStyle>
            <a:lvl1pPr marL="0" indent="0">
              <a:buNone/>
              <a:defRPr sz="1600"/>
            </a:lvl1pPr>
          </a:lstStyle>
          <a:p>
            <a:pPr lvl="0"/>
            <a:r>
              <a:rPr lang="en-US" dirty="0"/>
              <a:t>Paragraph Text</a:t>
            </a:r>
          </a:p>
        </p:txBody>
      </p:sp>
      <p:grpSp>
        <p:nvGrpSpPr>
          <p:cNvPr id="11" name="Group 10">
            <a:extLst>
              <a:ext uri="{FF2B5EF4-FFF2-40B4-BE49-F238E27FC236}">
                <a16:creationId xmlns:a16="http://schemas.microsoft.com/office/drawing/2014/main" id="{C3F8B5C5-B200-204A-9595-9468ABBCCE9D}"/>
              </a:ext>
            </a:extLst>
          </p:cNvPr>
          <p:cNvGrpSpPr/>
          <p:nvPr userDrawn="1"/>
        </p:nvGrpSpPr>
        <p:grpSpPr>
          <a:xfrm>
            <a:off x="1734858" y="4640891"/>
            <a:ext cx="382489" cy="382489"/>
            <a:chOff x="6553198" y="2590804"/>
            <a:chExt cx="457200" cy="457200"/>
          </a:xfrm>
        </p:grpSpPr>
        <p:sp>
          <p:nvSpPr>
            <p:cNvPr id="13" name="Oval 12">
              <a:extLst>
                <a:ext uri="{FF2B5EF4-FFF2-40B4-BE49-F238E27FC236}">
                  <a16:creationId xmlns:a16="http://schemas.microsoft.com/office/drawing/2014/main" id="{F4E2B5AD-1154-B341-B2D2-758FE20764C0}"/>
                </a:ext>
              </a:extLst>
            </p:cNvPr>
            <p:cNvSpPr/>
            <p:nvPr userDrawn="1"/>
          </p:nvSpPr>
          <p:spPr>
            <a:xfrm>
              <a:off x="6553198" y="2590804"/>
              <a:ext cx="457200" cy="45720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1E193BC-9955-B040-B5EA-1BE13F6D8AEA}"/>
                </a:ext>
              </a:extLst>
            </p:cNvPr>
            <p:cNvSpPr txBox="1"/>
            <p:nvPr userDrawn="1"/>
          </p:nvSpPr>
          <p:spPr>
            <a:xfrm>
              <a:off x="6591299" y="2653846"/>
              <a:ext cx="381000" cy="331105"/>
            </a:xfrm>
            <a:prstGeom prst="rect">
              <a:avLst/>
            </a:prstGeom>
            <a:noFill/>
          </p:spPr>
          <p:txBody>
            <a:bodyPr wrap="square" rtlCol="0">
              <a:spAutoFit/>
            </a:bodyPr>
            <a:lstStyle/>
            <a:p>
              <a:pPr algn="ctr"/>
              <a:r>
                <a:rPr lang="en-US" sz="1200" dirty="0">
                  <a:solidFill>
                    <a:schemeClr val="bg1"/>
                  </a:solidFill>
                </a:rPr>
                <a:t>2</a:t>
              </a:r>
            </a:p>
          </p:txBody>
        </p:sp>
      </p:grpSp>
      <p:sp>
        <p:nvSpPr>
          <p:cNvPr id="15" name="Text Placeholder 11">
            <a:extLst>
              <a:ext uri="{FF2B5EF4-FFF2-40B4-BE49-F238E27FC236}">
                <a16:creationId xmlns:a16="http://schemas.microsoft.com/office/drawing/2014/main" id="{E67B84FA-3E54-B345-8F04-204CA26FECD9}"/>
              </a:ext>
            </a:extLst>
          </p:cNvPr>
          <p:cNvSpPr>
            <a:spLocks noGrp="1"/>
          </p:cNvSpPr>
          <p:nvPr>
            <p:ph type="body" sz="quarter" idx="15" hasCustomPrompt="1"/>
          </p:nvPr>
        </p:nvSpPr>
        <p:spPr>
          <a:xfrm>
            <a:off x="2286000" y="4640892"/>
            <a:ext cx="3505200" cy="1219200"/>
          </a:xfrm>
          <a:prstGeom prst="rect">
            <a:avLst/>
          </a:prstGeom>
        </p:spPr>
        <p:txBody>
          <a:bodyPr>
            <a:normAutofit/>
          </a:bodyPr>
          <a:lstStyle>
            <a:lvl1pPr marL="0" indent="0">
              <a:buNone/>
              <a:defRPr sz="1600"/>
            </a:lvl1pPr>
          </a:lstStyle>
          <a:p>
            <a:pPr lvl="0"/>
            <a:r>
              <a:rPr lang="en-US" dirty="0"/>
              <a:t>Paragraph Text</a:t>
            </a:r>
          </a:p>
        </p:txBody>
      </p:sp>
      <p:sp>
        <p:nvSpPr>
          <p:cNvPr id="16" name="Text Placeholder 11">
            <a:extLst>
              <a:ext uri="{FF2B5EF4-FFF2-40B4-BE49-F238E27FC236}">
                <a16:creationId xmlns:a16="http://schemas.microsoft.com/office/drawing/2014/main" id="{FC082E47-7F5E-D641-90A2-AAE61AF0F7BB}"/>
              </a:ext>
            </a:extLst>
          </p:cNvPr>
          <p:cNvSpPr>
            <a:spLocks noGrp="1"/>
          </p:cNvSpPr>
          <p:nvPr>
            <p:ph type="body" sz="quarter" idx="16" hasCustomPrompt="1"/>
          </p:nvPr>
        </p:nvSpPr>
        <p:spPr>
          <a:xfrm>
            <a:off x="7122611" y="2895600"/>
            <a:ext cx="3505200" cy="1219200"/>
          </a:xfrm>
          <a:prstGeom prst="rect">
            <a:avLst/>
          </a:prstGeom>
        </p:spPr>
        <p:txBody>
          <a:bodyPr>
            <a:normAutofit/>
          </a:bodyPr>
          <a:lstStyle>
            <a:lvl1pPr marL="0" indent="0">
              <a:buNone/>
              <a:defRPr sz="1600"/>
            </a:lvl1pPr>
          </a:lstStyle>
          <a:p>
            <a:pPr lvl="0"/>
            <a:r>
              <a:rPr lang="en-US" dirty="0"/>
              <a:t>Paragraph Text</a:t>
            </a:r>
          </a:p>
        </p:txBody>
      </p:sp>
      <p:sp>
        <p:nvSpPr>
          <p:cNvPr id="23" name="Text Placeholder 11">
            <a:extLst>
              <a:ext uri="{FF2B5EF4-FFF2-40B4-BE49-F238E27FC236}">
                <a16:creationId xmlns:a16="http://schemas.microsoft.com/office/drawing/2014/main" id="{29D01041-7402-B442-A8BA-C491C382EC9D}"/>
              </a:ext>
            </a:extLst>
          </p:cNvPr>
          <p:cNvSpPr>
            <a:spLocks noGrp="1"/>
          </p:cNvSpPr>
          <p:nvPr>
            <p:ph type="body" sz="quarter" idx="17" hasCustomPrompt="1"/>
          </p:nvPr>
        </p:nvSpPr>
        <p:spPr>
          <a:xfrm>
            <a:off x="7122611" y="4640892"/>
            <a:ext cx="3505200" cy="1219200"/>
          </a:xfrm>
          <a:prstGeom prst="rect">
            <a:avLst/>
          </a:prstGeom>
        </p:spPr>
        <p:txBody>
          <a:bodyPr>
            <a:normAutofit/>
          </a:bodyPr>
          <a:lstStyle>
            <a:lvl1pPr marL="0" indent="0">
              <a:buNone/>
              <a:defRPr sz="1600"/>
            </a:lvl1pPr>
          </a:lstStyle>
          <a:p>
            <a:pPr lvl="0"/>
            <a:r>
              <a:rPr lang="en-US" dirty="0"/>
              <a:t>Paragraph Text</a:t>
            </a:r>
          </a:p>
        </p:txBody>
      </p:sp>
      <p:grpSp>
        <p:nvGrpSpPr>
          <p:cNvPr id="24" name="Group 23">
            <a:extLst>
              <a:ext uri="{FF2B5EF4-FFF2-40B4-BE49-F238E27FC236}">
                <a16:creationId xmlns:a16="http://schemas.microsoft.com/office/drawing/2014/main" id="{DF2894A4-33E2-7B41-8BDE-283283F1AEFD}"/>
              </a:ext>
            </a:extLst>
          </p:cNvPr>
          <p:cNvGrpSpPr/>
          <p:nvPr userDrawn="1"/>
        </p:nvGrpSpPr>
        <p:grpSpPr>
          <a:xfrm>
            <a:off x="1772210" y="2895599"/>
            <a:ext cx="382489" cy="382489"/>
            <a:chOff x="6553198" y="2590804"/>
            <a:chExt cx="457200" cy="457200"/>
          </a:xfrm>
        </p:grpSpPr>
        <p:sp>
          <p:nvSpPr>
            <p:cNvPr id="25" name="Oval 24">
              <a:extLst>
                <a:ext uri="{FF2B5EF4-FFF2-40B4-BE49-F238E27FC236}">
                  <a16:creationId xmlns:a16="http://schemas.microsoft.com/office/drawing/2014/main" id="{48C4C691-3D7A-6540-9FA7-F69F4E5D21BF}"/>
                </a:ext>
              </a:extLst>
            </p:cNvPr>
            <p:cNvSpPr/>
            <p:nvPr userDrawn="1"/>
          </p:nvSpPr>
          <p:spPr>
            <a:xfrm>
              <a:off x="6553198" y="2590804"/>
              <a:ext cx="457200" cy="45720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9AAABD34-8119-3140-A3B3-9DFC1E25E082}"/>
                </a:ext>
              </a:extLst>
            </p:cNvPr>
            <p:cNvSpPr txBox="1"/>
            <p:nvPr userDrawn="1"/>
          </p:nvSpPr>
          <p:spPr>
            <a:xfrm>
              <a:off x="6591299" y="2653846"/>
              <a:ext cx="381000" cy="331105"/>
            </a:xfrm>
            <a:prstGeom prst="rect">
              <a:avLst/>
            </a:prstGeom>
            <a:noFill/>
          </p:spPr>
          <p:txBody>
            <a:bodyPr wrap="square" rtlCol="0">
              <a:spAutoFit/>
            </a:bodyPr>
            <a:lstStyle/>
            <a:p>
              <a:pPr algn="ctr"/>
              <a:r>
                <a:rPr lang="en-US" sz="1200" dirty="0">
                  <a:solidFill>
                    <a:schemeClr val="bg1"/>
                  </a:solidFill>
                </a:rPr>
                <a:t>1</a:t>
              </a:r>
            </a:p>
          </p:txBody>
        </p:sp>
      </p:grpSp>
      <p:grpSp>
        <p:nvGrpSpPr>
          <p:cNvPr id="27" name="Group 26">
            <a:extLst>
              <a:ext uri="{FF2B5EF4-FFF2-40B4-BE49-F238E27FC236}">
                <a16:creationId xmlns:a16="http://schemas.microsoft.com/office/drawing/2014/main" id="{678BE42A-EB25-F54A-AC39-DF1EB4B56F59}"/>
              </a:ext>
            </a:extLst>
          </p:cNvPr>
          <p:cNvGrpSpPr/>
          <p:nvPr userDrawn="1"/>
        </p:nvGrpSpPr>
        <p:grpSpPr>
          <a:xfrm>
            <a:off x="6553200" y="4640885"/>
            <a:ext cx="382489" cy="382489"/>
            <a:chOff x="6553198" y="2590804"/>
            <a:chExt cx="457200" cy="457200"/>
          </a:xfrm>
        </p:grpSpPr>
        <p:sp>
          <p:nvSpPr>
            <p:cNvPr id="28" name="Oval 27">
              <a:extLst>
                <a:ext uri="{FF2B5EF4-FFF2-40B4-BE49-F238E27FC236}">
                  <a16:creationId xmlns:a16="http://schemas.microsoft.com/office/drawing/2014/main" id="{12C0EDDF-D34B-C44D-9E22-C087597DD77A}"/>
                </a:ext>
              </a:extLst>
            </p:cNvPr>
            <p:cNvSpPr/>
            <p:nvPr userDrawn="1"/>
          </p:nvSpPr>
          <p:spPr>
            <a:xfrm>
              <a:off x="6553198" y="2590804"/>
              <a:ext cx="457200" cy="45720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38DFC50-D275-1148-B252-47F32B20A657}"/>
                </a:ext>
              </a:extLst>
            </p:cNvPr>
            <p:cNvSpPr txBox="1"/>
            <p:nvPr userDrawn="1"/>
          </p:nvSpPr>
          <p:spPr>
            <a:xfrm>
              <a:off x="6591299" y="2653846"/>
              <a:ext cx="381000" cy="331105"/>
            </a:xfrm>
            <a:prstGeom prst="rect">
              <a:avLst/>
            </a:prstGeom>
            <a:noFill/>
          </p:spPr>
          <p:txBody>
            <a:bodyPr wrap="square" rtlCol="0">
              <a:spAutoFit/>
            </a:bodyPr>
            <a:lstStyle/>
            <a:p>
              <a:pPr algn="ctr"/>
              <a:r>
                <a:rPr lang="en-US" sz="1200" dirty="0">
                  <a:solidFill>
                    <a:schemeClr val="bg1"/>
                  </a:solidFill>
                </a:rPr>
                <a:t>4</a:t>
              </a:r>
            </a:p>
          </p:txBody>
        </p:sp>
      </p:grpSp>
      <p:grpSp>
        <p:nvGrpSpPr>
          <p:cNvPr id="30" name="Group 29">
            <a:extLst>
              <a:ext uri="{FF2B5EF4-FFF2-40B4-BE49-F238E27FC236}">
                <a16:creationId xmlns:a16="http://schemas.microsoft.com/office/drawing/2014/main" id="{FD50EA60-C3A0-394D-AC5A-418C89080998}"/>
              </a:ext>
            </a:extLst>
          </p:cNvPr>
          <p:cNvGrpSpPr/>
          <p:nvPr userDrawn="1"/>
        </p:nvGrpSpPr>
        <p:grpSpPr>
          <a:xfrm>
            <a:off x="6553199" y="2895599"/>
            <a:ext cx="382489" cy="382489"/>
            <a:chOff x="6553198" y="2590804"/>
            <a:chExt cx="457200" cy="457200"/>
          </a:xfrm>
        </p:grpSpPr>
        <p:sp>
          <p:nvSpPr>
            <p:cNvPr id="31" name="Oval 30">
              <a:extLst>
                <a:ext uri="{FF2B5EF4-FFF2-40B4-BE49-F238E27FC236}">
                  <a16:creationId xmlns:a16="http://schemas.microsoft.com/office/drawing/2014/main" id="{7A4BEE01-0B15-DD4F-A949-209C4D13BAB6}"/>
                </a:ext>
              </a:extLst>
            </p:cNvPr>
            <p:cNvSpPr/>
            <p:nvPr userDrawn="1"/>
          </p:nvSpPr>
          <p:spPr>
            <a:xfrm>
              <a:off x="6553198" y="2590804"/>
              <a:ext cx="457200" cy="45720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73117C35-C681-5043-8C1F-228F3C30C848}"/>
                </a:ext>
              </a:extLst>
            </p:cNvPr>
            <p:cNvSpPr txBox="1"/>
            <p:nvPr userDrawn="1"/>
          </p:nvSpPr>
          <p:spPr>
            <a:xfrm>
              <a:off x="6591299" y="2653846"/>
              <a:ext cx="381000" cy="331105"/>
            </a:xfrm>
            <a:prstGeom prst="rect">
              <a:avLst/>
            </a:prstGeom>
            <a:noFill/>
          </p:spPr>
          <p:txBody>
            <a:bodyPr wrap="square" rtlCol="0">
              <a:spAutoFit/>
            </a:bodyPr>
            <a:lstStyle/>
            <a:p>
              <a:pPr algn="ctr"/>
              <a:r>
                <a:rPr lang="en-US" sz="1200" dirty="0">
                  <a:solidFill>
                    <a:schemeClr val="bg1"/>
                  </a:solidFill>
                </a:rPr>
                <a:t>3</a:t>
              </a:r>
            </a:p>
          </p:txBody>
        </p:sp>
      </p:grpSp>
    </p:spTree>
    <p:extLst>
      <p:ext uri="{BB962C8B-B14F-4D97-AF65-F5344CB8AC3E}">
        <p14:creationId xmlns:p14="http://schemas.microsoft.com/office/powerpoint/2010/main" val="1685759770"/>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End Presentation Wat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B1067-15C4-8D46-9FDD-A20E53BB5CF4}"/>
              </a:ext>
            </a:extLst>
          </p:cNvPr>
          <p:cNvSpPr>
            <a:spLocks noGrp="1"/>
          </p:cNvSpPr>
          <p:nvPr>
            <p:ph type="title" hasCustomPrompt="1"/>
          </p:nvPr>
        </p:nvSpPr>
        <p:spPr>
          <a:xfrm>
            <a:off x="457200" y="1066800"/>
            <a:ext cx="5264150" cy="2852737"/>
          </a:xfrm>
          <a:prstGeom prst="rect">
            <a:avLst/>
          </a:prstGeom>
        </p:spPr>
        <p:txBody>
          <a:bodyPr anchor="b">
            <a:normAutofit/>
          </a:bodyPr>
          <a:lstStyle>
            <a:lvl1pPr algn="l">
              <a:defRPr sz="4400">
                <a:solidFill>
                  <a:srgbClr val="666666"/>
                </a:solidFill>
              </a:defRPr>
            </a:lvl1pPr>
          </a:lstStyle>
          <a:p>
            <a:r>
              <a:rPr lang="en-US" dirty="0"/>
              <a:t>THANK YOU</a:t>
            </a:r>
          </a:p>
        </p:txBody>
      </p:sp>
      <p:sp>
        <p:nvSpPr>
          <p:cNvPr id="3" name="Text Placeholder 2">
            <a:extLst>
              <a:ext uri="{FF2B5EF4-FFF2-40B4-BE49-F238E27FC236}">
                <a16:creationId xmlns:a16="http://schemas.microsoft.com/office/drawing/2014/main" id="{E2C3E94D-727B-A948-9B78-12A6A899431B}"/>
              </a:ext>
            </a:extLst>
          </p:cNvPr>
          <p:cNvSpPr>
            <a:spLocks noGrp="1"/>
          </p:cNvSpPr>
          <p:nvPr>
            <p:ph type="body" idx="1" hasCustomPrompt="1"/>
          </p:nvPr>
        </p:nvSpPr>
        <p:spPr>
          <a:xfrm>
            <a:off x="490603" y="4071937"/>
            <a:ext cx="526415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QUESTIONS</a:t>
            </a:r>
          </a:p>
        </p:txBody>
      </p:sp>
      <p:sp>
        <p:nvSpPr>
          <p:cNvPr id="6" name="Slide Number Placeholder 5">
            <a:extLst>
              <a:ext uri="{FF2B5EF4-FFF2-40B4-BE49-F238E27FC236}">
                <a16:creationId xmlns:a16="http://schemas.microsoft.com/office/drawing/2014/main" id="{313E9A27-94A1-CB40-B97E-AC4F5F3E0C67}"/>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5" name="Rectangle 4">
            <a:extLst>
              <a:ext uri="{FF2B5EF4-FFF2-40B4-BE49-F238E27FC236}">
                <a16:creationId xmlns:a16="http://schemas.microsoft.com/office/drawing/2014/main" id="{A8D0F53F-CADD-9448-BE3D-0E40DD004CA0}"/>
              </a:ext>
            </a:extLst>
          </p:cNvPr>
          <p:cNvSpPr/>
          <p:nvPr userDrawn="1"/>
        </p:nvSpPr>
        <p:spPr>
          <a:xfrm>
            <a:off x="1" y="6477000"/>
            <a:ext cx="381000" cy="76200"/>
          </a:xfrm>
          <a:prstGeom prst="rect">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5355944"/>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5000" fill="hold"/>
                                        <p:tgtEl>
                                          <p:spTgt spid="5"/>
                                        </p:tgtEl>
                                      </p:cBhvr>
                                      <p:by x="65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1_End Presentation Hurricane ">
    <p:bg>
      <p:bgPr>
        <a:blipFill dpi="0" rotWithShape="1">
          <a:blip r:embed="rId2" cstate="screen">
            <a:alphaModFix amt="8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B1067-15C4-8D46-9FDD-A20E53BB5CF4}"/>
              </a:ext>
            </a:extLst>
          </p:cNvPr>
          <p:cNvSpPr>
            <a:spLocks noGrp="1"/>
          </p:cNvSpPr>
          <p:nvPr>
            <p:ph type="title" hasCustomPrompt="1"/>
          </p:nvPr>
        </p:nvSpPr>
        <p:spPr>
          <a:xfrm>
            <a:off x="457200" y="1066800"/>
            <a:ext cx="5264150" cy="2852737"/>
          </a:xfrm>
          <a:prstGeom prst="rect">
            <a:avLst/>
          </a:prstGeom>
        </p:spPr>
        <p:txBody>
          <a:bodyPr anchor="b">
            <a:normAutofit/>
          </a:bodyPr>
          <a:lstStyle>
            <a:lvl1pPr algn="l">
              <a:defRPr sz="4000">
                <a:solidFill>
                  <a:srgbClr val="666666"/>
                </a:solidFill>
              </a:defRPr>
            </a:lvl1pPr>
          </a:lstStyle>
          <a:p>
            <a:r>
              <a:rPr lang="en-US" dirty="0"/>
              <a:t>THANK YOU</a:t>
            </a:r>
          </a:p>
        </p:txBody>
      </p:sp>
      <p:sp>
        <p:nvSpPr>
          <p:cNvPr id="3" name="Text Placeholder 2">
            <a:extLst>
              <a:ext uri="{FF2B5EF4-FFF2-40B4-BE49-F238E27FC236}">
                <a16:creationId xmlns:a16="http://schemas.microsoft.com/office/drawing/2014/main" id="{E2C3E94D-727B-A948-9B78-12A6A899431B}"/>
              </a:ext>
            </a:extLst>
          </p:cNvPr>
          <p:cNvSpPr>
            <a:spLocks noGrp="1"/>
          </p:cNvSpPr>
          <p:nvPr>
            <p:ph type="body" idx="1" hasCustomPrompt="1"/>
          </p:nvPr>
        </p:nvSpPr>
        <p:spPr>
          <a:xfrm>
            <a:off x="490603" y="4071937"/>
            <a:ext cx="526415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QUESTIONS</a:t>
            </a:r>
          </a:p>
        </p:txBody>
      </p:sp>
      <p:sp>
        <p:nvSpPr>
          <p:cNvPr id="6" name="Slide Number Placeholder 5">
            <a:extLst>
              <a:ext uri="{FF2B5EF4-FFF2-40B4-BE49-F238E27FC236}">
                <a16:creationId xmlns:a16="http://schemas.microsoft.com/office/drawing/2014/main" id="{313E9A27-94A1-CB40-B97E-AC4F5F3E0C67}"/>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5" name="Rectangle 4">
            <a:extLst>
              <a:ext uri="{FF2B5EF4-FFF2-40B4-BE49-F238E27FC236}">
                <a16:creationId xmlns:a16="http://schemas.microsoft.com/office/drawing/2014/main" id="{FB51918F-0EB8-BD4E-A1F4-E329EA789CD0}"/>
              </a:ext>
            </a:extLst>
          </p:cNvPr>
          <p:cNvSpPr/>
          <p:nvPr userDrawn="1"/>
        </p:nvSpPr>
        <p:spPr>
          <a:xfrm>
            <a:off x="1" y="6477000"/>
            <a:ext cx="381000" cy="76200"/>
          </a:xfrm>
          <a:prstGeom prst="rect">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628931"/>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5000" fill="hold"/>
                                        <p:tgtEl>
                                          <p:spTgt spid="5"/>
                                        </p:tgtEl>
                                      </p:cBhvr>
                                      <p:by x="65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3_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B1067-15C4-8D46-9FDD-A20E53BB5CF4}"/>
              </a:ext>
            </a:extLst>
          </p:cNvPr>
          <p:cNvSpPr>
            <a:spLocks noGrp="1"/>
          </p:cNvSpPr>
          <p:nvPr>
            <p:ph type="title" hasCustomPrompt="1"/>
          </p:nvPr>
        </p:nvSpPr>
        <p:spPr>
          <a:xfrm>
            <a:off x="457200" y="1066800"/>
            <a:ext cx="5264150" cy="2852737"/>
          </a:xfrm>
          <a:prstGeom prst="rect">
            <a:avLst/>
          </a:prstGeom>
        </p:spPr>
        <p:txBody>
          <a:bodyPr anchor="b">
            <a:normAutofit/>
          </a:bodyPr>
          <a:lstStyle>
            <a:lvl1pPr algn="l">
              <a:defRPr sz="4000">
                <a:solidFill>
                  <a:srgbClr val="666666"/>
                </a:solidFill>
              </a:defRPr>
            </a:lvl1pPr>
          </a:lstStyle>
          <a:p>
            <a:r>
              <a:rPr lang="en-US" dirty="0"/>
              <a:t>THANK YOU</a:t>
            </a:r>
          </a:p>
        </p:txBody>
      </p:sp>
      <p:sp>
        <p:nvSpPr>
          <p:cNvPr id="3" name="Text Placeholder 2">
            <a:extLst>
              <a:ext uri="{FF2B5EF4-FFF2-40B4-BE49-F238E27FC236}">
                <a16:creationId xmlns:a16="http://schemas.microsoft.com/office/drawing/2014/main" id="{E2C3E94D-727B-A948-9B78-12A6A899431B}"/>
              </a:ext>
            </a:extLst>
          </p:cNvPr>
          <p:cNvSpPr>
            <a:spLocks noGrp="1"/>
          </p:cNvSpPr>
          <p:nvPr>
            <p:ph type="body" idx="1" hasCustomPrompt="1"/>
          </p:nvPr>
        </p:nvSpPr>
        <p:spPr>
          <a:xfrm>
            <a:off x="490603" y="4071937"/>
            <a:ext cx="526415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QUESTIONS</a:t>
            </a:r>
          </a:p>
        </p:txBody>
      </p:sp>
      <p:sp>
        <p:nvSpPr>
          <p:cNvPr id="6" name="Slide Number Placeholder 5">
            <a:extLst>
              <a:ext uri="{FF2B5EF4-FFF2-40B4-BE49-F238E27FC236}">
                <a16:creationId xmlns:a16="http://schemas.microsoft.com/office/drawing/2014/main" id="{313E9A27-94A1-CB40-B97E-AC4F5F3E0C67}"/>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5" name="Rectangle 4">
            <a:extLst>
              <a:ext uri="{FF2B5EF4-FFF2-40B4-BE49-F238E27FC236}">
                <a16:creationId xmlns:a16="http://schemas.microsoft.com/office/drawing/2014/main" id="{992563B5-0BF1-234B-979B-74993BBF52FF}"/>
              </a:ext>
            </a:extLst>
          </p:cNvPr>
          <p:cNvSpPr/>
          <p:nvPr userDrawn="1"/>
        </p:nvSpPr>
        <p:spPr>
          <a:xfrm>
            <a:off x="1" y="6477000"/>
            <a:ext cx="381000" cy="76200"/>
          </a:xfrm>
          <a:prstGeom prst="rect">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2583396"/>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5000" fill="hold"/>
                                        <p:tgtEl>
                                          <p:spTgt spid="5"/>
                                        </p:tgtEl>
                                      </p:cBhvr>
                                      <p:by x="65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End Presentation Hurricane ">
    <p:bg>
      <p:bgPr>
        <a:blipFill dpi="0" rotWithShape="1">
          <a:blip r:embed="rId2" cstate="screen">
            <a:alphaModFix amt="8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B1067-15C4-8D46-9FDD-A20E53BB5CF4}"/>
              </a:ext>
            </a:extLst>
          </p:cNvPr>
          <p:cNvSpPr>
            <a:spLocks noGrp="1"/>
          </p:cNvSpPr>
          <p:nvPr>
            <p:ph type="title" hasCustomPrompt="1"/>
          </p:nvPr>
        </p:nvSpPr>
        <p:spPr>
          <a:xfrm>
            <a:off x="457200" y="1066800"/>
            <a:ext cx="5264150" cy="2852737"/>
          </a:xfrm>
          <a:prstGeom prst="rect">
            <a:avLst/>
          </a:prstGeom>
        </p:spPr>
        <p:txBody>
          <a:bodyPr anchor="b">
            <a:normAutofit/>
          </a:bodyPr>
          <a:lstStyle>
            <a:lvl1pPr algn="l">
              <a:defRPr sz="4000">
                <a:solidFill>
                  <a:srgbClr val="666666"/>
                </a:solidFill>
              </a:defRPr>
            </a:lvl1pPr>
          </a:lstStyle>
          <a:p>
            <a:r>
              <a:rPr lang="en-US" dirty="0"/>
              <a:t>THANK YOU</a:t>
            </a:r>
          </a:p>
        </p:txBody>
      </p:sp>
      <p:sp>
        <p:nvSpPr>
          <p:cNvPr id="3" name="Text Placeholder 2">
            <a:extLst>
              <a:ext uri="{FF2B5EF4-FFF2-40B4-BE49-F238E27FC236}">
                <a16:creationId xmlns:a16="http://schemas.microsoft.com/office/drawing/2014/main" id="{E2C3E94D-727B-A948-9B78-12A6A899431B}"/>
              </a:ext>
            </a:extLst>
          </p:cNvPr>
          <p:cNvSpPr>
            <a:spLocks noGrp="1"/>
          </p:cNvSpPr>
          <p:nvPr>
            <p:ph type="body" idx="1" hasCustomPrompt="1"/>
          </p:nvPr>
        </p:nvSpPr>
        <p:spPr>
          <a:xfrm>
            <a:off x="490603" y="4071937"/>
            <a:ext cx="526415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QUESTIONS</a:t>
            </a:r>
          </a:p>
        </p:txBody>
      </p:sp>
      <p:sp>
        <p:nvSpPr>
          <p:cNvPr id="6" name="Slide Number Placeholder 5">
            <a:extLst>
              <a:ext uri="{FF2B5EF4-FFF2-40B4-BE49-F238E27FC236}">
                <a16:creationId xmlns:a16="http://schemas.microsoft.com/office/drawing/2014/main" id="{313E9A27-94A1-CB40-B97E-AC4F5F3E0C67}"/>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5" name="Rectangle 4">
            <a:extLst>
              <a:ext uri="{FF2B5EF4-FFF2-40B4-BE49-F238E27FC236}">
                <a16:creationId xmlns:a16="http://schemas.microsoft.com/office/drawing/2014/main" id="{FB51918F-0EB8-BD4E-A1F4-E329EA789CD0}"/>
              </a:ext>
            </a:extLst>
          </p:cNvPr>
          <p:cNvSpPr/>
          <p:nvPr userDrawn="1"/>
        </p:nvSpPr>
        <p:spPr>
          <a:xfrm>
            <a:off x="1" y="6477000"/>
            <a:ext cx="381000" cy="76200"/>
          </a:xfrm>
          <a:prstGeom prst="rect">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5628732"/>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5000" fill="hold"/>
                                        <p:tgtEl>
                                          <p:spTgt spid="5"/>
                                        </p:tgtEl>
                                      </p:cBhvr>
                                      <p:by x="65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2_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B1067-15C4-8D46-9FDD-A20E53BB5CF4}"/>
              </a:ext>
            </a:extLst>
          </p:cNvPr>
          <p:cNvSpPr>
            <a:spLocks noGrp="1"/>
          </p:cNvSpPr>
          <p:nvPr>
            <p:ph type="title" hasCustomPrompt="1"/>
          </p:nvPr>
        </p:nvSpPr>
        <p:spPr>
          <a:xfrm>
            <a:off x="457200" y="1066800"/>
            <a:ext cx="5264150" cy="2852737"/>
          </a:xfrm>
          <a:prstGeom prst="rect">
            <a:avLst/>
          </a:prstGeom>
        </p:spPr>
        <p:txBody>
          <a:bodyPr anchor="b">
            <a:normAutofit/>
          </a:bodyPr>
          <a:lstStyle>
            <a:lvl1pPr algn="l">
              <a:defRPr sz="4000">
                <a:solidFill>
                  <a:srgbClr val="666666"/>
                </a:solidFill>
              </a:defRPr>
            </a:lvl1pPr>
          </a:lstStyle>
          <a:p>
            <a:r>
              <a:rPr lang="en-US" dirty="0"/>
              <a:t>MAIN TITLE OF PRESENTATION </a:t>
            </a:r>
          </a:p>
        </p:txBody>
      </p:sp>
      <p:sp>
        <p:nvSpPr>
          <p:cNvPr id="3" name="Text Placeholder 2">
            <a:extLst>
              <a:ext uri="{FF2B5EF4-FFF2-40B4-BE49-F238E27FC236}">
                <a16:creationId xmlns:a16="http://schemas.microsoft.com/office/drawing/2014/main" id="{E2C3E94D-727B-A948-9B78-12A6A899431B}"/>
              </a:ext>
            </a:extLst>
          </p:cNvPr>
          <p:cNvSpPr>
            <a:spLocks noGrp="1"/>
          </p:cNvSpPr>
          <p:nvPr>
            <p:ph type="body" idx="1" hasCustomPrompt="1"/>
          </p:nvPr>
        </p:nvSpPr>
        <p:spPr>
          <a:xfrm>
            <a:off x="490603" y="4071937"/>
            <a:ext cx="526415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OF PRESENTATION </a:t>
            </a:r>
          </a:p>
        </p:txBody>
      </p:sp>
      <p:sp>
        <p:nvSpPr>
          <p:cNvPr id="6" name="Slide Number Placeholder 5">
            <a:extLst>
              <a:ext uri="{FF2B5EF4-FFF2-40B4-BE49-F238E27FC236}">
                <a16:creationId xmlns:a16="http://schemas.microsoft.com/office/drawing/2014/main" id="{313E9A27-94A1-CB40-B97E-AC4F5F3E0C67}"/>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5" name="Rectangle 4">
            <a:extLst>
              <a:ext uri="{FF2B5EF4-FFF2-40B4-BE49-F238E27FC236}">
                <a16:creationId xmlns:a16="http://schemas.microsoft.com/office/drawing/2014/main" id="{992563B5-0BF1-234B-979B-74993BBF52FF}"/>
              </a:ext>
            </a:extLst>
          </p:cNvPr>
          <p:cNvSpPr/>
          <p:nvPr userDrawn="1"/>
        </p:nvSpPr>
        <p:spPr>
          <a:xfrm>
            <a:off x="1" y="6477000"/>
            <a:ext cx="381000" cy="76200"/>
          </a:xfrm>
          <a:prstGeom prst="rect">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3193220"/>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5000" fill="hold"/>
                                        <p:tgtEl>
                                          <p:spTgt spid="5"/>
                                        </p:tgtEl>
                                      </p:cBhvr>
                                      <p:by x="65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CFBC65-4A3D-DF47-A5EB-8A684D58D2CF}"/>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17" name="Title 1">
            <a:extLst>
              <a:ext uri="{FF2B5EF4-FFF2-40B4-BE49-F238E27FC236}">
                <a16:creationId xmlns:a16="http://schemas.microsoft.com/office/drawing/2014/main" id="{0F013259-AA9B-E341-A3C1-B0A32677BD70}"/>
              </a:ext>
            </a:extLst>
          </p:cNvPr>
          <p:cNvSpPr>
            <a:spLocks noGrp="1"/>
          </p:cNvSpPr>
          <p:nvPr userDrawn="1">
            <p:ph type="title" hasCustomPrompt="1"/>
          </p:nvPr>
        </p:nvSpPr>
        <p:spPr>
          <a:xfrm>
            <a:off x="381000" y="1818930"/>
            <a:ext cx="3657600" cy="771870"/>
          </a:xfrm>
          <a:prstGeom prst="rect">
            <a:avLst/>
          </a:prstGeom>
        </p:spPr>
        <p:txBody>
          <a:bodyPr/>
          <a:lstStyle>
            <a:lvl1pPr algn="l">
              <a:defRPr/>
            </a:lvl1pPr>
          </a:lstStyle>
          <a:p>
            <a:r>
              <a:rPr lang="en-US" dirty="0"/>
              <a:t>Progress</a:t>
            </a:r>
          </a:p>
        </p:txBody>
      </p:sp>
      <p:grpSp>
        <p:nvGrpSpPr>
          <p:cNvPr id="35" name="Group 34">
            <a:extLst>
              <a:ext uri="{FF2B5EF4-FFF2-40B4-BE49-F238E27FC236}">
                <a16:creationId xmlns:a16="http://schemas.microsoft.com/office/drawing/2014/main" id="{0968DDE3-99A5-7D4E-BC2F-B9133003B423}"/>
              </a:ext>
            </a:extLst>
          </p:cNvPr>
          <p:cNvGrpSpPr/>
          <p:nvPr userDrawn="1"/>
        </p:nvGrpSpPr>
        <p:grpSpPr>
          <a:xfrm>
            <a:off x="3352800" y="3352800"/>
            <a:ext cx="5576776" cy="1724799"/>
            <a:chOff x="3200400" y="3533001"/>
            <a:chExt cx="5576776" cy="1724799"/>
          </a:xfrm>
        </p:grpSpPr>
        <p:sp>
          <p:nvSpPr>
            <p:cNvPr id="4" name="Rectangle 3">
              <a:extLst>
                <a:ext uri="{FF2B5EF4-FFF2-40B4-BE49-F238E27FC236}">
                  <a16:creationId xmlns:a16="http://schemas.microsoft.com/office/drawing/2014/main" id="{559F1A6A-A334-4E47-9851-004B55F5D82A}"/>
                </a:ext>
              </a:extLst>
            </p:cNvPr>
            <p:cNvSpPr/>
            <p:nvPr userDrawn="1"/>
          </p:nvSpPr>
          <p:spPr>
            <a:xfrm>
              <a:off x="3740888" y="3603552"/>
              <a:ext cx="3886200"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09D8285-29B9-B240-BF9D-5D372C190418}"/>
                </a:ext>
              </a:extLst>
            </p:cNvPr>
            <p:cNvSpPr/>
            <p:nvPr userDrawn="1"/>
          </p:nvSpPr>
          <p:spPr>
            <a:xfrm>
              <a:off x="7627088" y="3603552"/>
              <a:ext cx="457200" cy="152400"/>
            </a:xfrm>
            <a:prstGeom prst="rect">
              <a:avLst/>
            </a:prstGeom>
            <a:solidFill>
              <a:srgbClr val="DA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A01E3D5-70C2-9D4E-AB54-81D1CD4917AA}"/>
                </a:ext>
              </a:extLst>
            </p:cNvPr>
            <p:cNvSpPr/>
            <p:nvPr userDrawn="1"/>
          </p:nvSpPr>
          <p:spPr>
            <a:xfrm>
              <a:off x="3740888" y="3995074"/>
              <a:ext cx="3124200"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E4AA38E-D225-8247-8F1E-8C69C44094E3}"/>
                </a:ext>
              </a:extLst>
            </p:cNvPr>
            <p:cNvSpPr/>
            <p:nvPr userDrawn="1"/>
          </p:nvSpPr>
          <p:spPr>
            <a:xfrm>
              <a:off x="6865088" y="3995074"/>
              <a:ext cx="1219200" cy="152400"/>
            </a:xfrm>
            <a:prstGeom prst="rect">
              <a:avLst/>
            </a:prstGeom>
            <a:solidFill>
              <a:srgbClr val="DA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98F6103-1CB3-3D4C-8544-44979CE31E1F}"/>
                </a:ext>
              </a:extLst>
            </p:cNvPr>
            <p:cNvSpPr/>
            <p:nvPr userDrawn="1"/>
          </p:nvSpPr>
          <p:spPr>
            <a:xfrm>
              <a:off x="3740888" y="4368651"/>
              <a:ext cx="2743200"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2CBA042-5E6A-CB4D-AD1F-0173521AA879}"/>
                </a:ext>
              </a:extLst>
            </p:cNvPr>
            <p:cNvSpPr/>
            <p:nvPr userDrawn="1"/>
          </p:nvSpPr>
          <p:spPr>
            <a:xfrm>
              <a:off x="6484088" y="4368651"/>
              <a:ext cx="1600200" cy="152400"/>
            </a:xfrm>
            <a:prstGeom prst="rect">
              <a:avLst/>
            </a:prstGeom>
            <a:solidFill>
              <a:srgbClr val="DA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16CA002-0EAA-9741-96AC-04C29E6DFFBD}"/>
                </a:ext>
              </a:extLst>
            </p:cNvPr>
            <p:cNvSpPr/>
            <p:nvPr userDrawn="1"/>
          </p:nvSpPr>
          <p:spPr>
            <a:xfrm>
              <a:off x="3740888" y="4729294"/>
              <a:ext cx="2286000"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400A02-15EA-BB41-B961-DCEC4401CD78}"/>
                </a:ext>
              </a:extLst>
            </p:cNvPr>
            <p:cNvSpPr/>
            <p:nvPr userDrawn="1"/>
          </p:nvSpPr>
          <p:spPr>
            <a:xfrm>
              <a:off x="6026888" y="4729294"/>
              <a:ext cx="2057400" cy="152400"/>
            </a:xfrm>
            <a:prstGeom prst="rect">
              <a:avLst/>
            </a:prstGeom>
            <a:solidFill>
              <a:srgbClr val="DA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AA34293-65BC-304B-94F3-A09C5436B5A6}"/>
                </a:ext>
              </a:extLst>
            </p:cNvPr>
            <p:cNvSpPr/>
            <p:nvPr userDrawn="1"/>
          </p:nvSpPr>
          <p:spPr>
            <a:xfrm>
              <a:off x="3740888" y="5057550"/>
              <a:ext cx="1905000"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263315E-EF27-F342-83C6-B72E7F1CA9C0}"/>
                </a:ext>
              </a:extLst>
            </p:cNvPr>
            <p:cNvSpPr/>
            <p:nvPr userDrawn="1"/>
          </p:nvSpPr>
          <p:spPr>
            <a:xfrm>
              <a:off x="5645888" y="5057550"/>
              <a:ext cx="2438400" cy="152400"/>
            </a:xfrm>
            <a:prstGeom prst="rect">
              <a:avLst/>
            </a:prstGeom>
            <a:solidFill>
              <a:srgbClr val="DA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ED0EAC0-5D3D-454B-85A9-AA9583379469}"/>
                </a:ext>
              </a:extLst>
            </p:cNvPr>
            <p:cNvSpPr txBox="1"/>
            <p:nvPr userDrawn="1"/>
          </p:nvSpPr>
          <p:spPr>
            <a:xfrm>
              <a:off x="3207488" y="3533001"/>
              <a:ext cx="685800" cy="276999"/>
            </a:xfrm>
            <a:prstGeom prst="rect">
              <a:avLst/>
            </a:prstGeom>
            <a:noFill/>
          </p:spPr>
          <p:txBody>
            <a:bodyPr wrap="square" rtlCol="0">
              <a:spAutoFit/>
            </a:bodyPr>
            <a:lstStyle/>
            <a:p>
              <a:r>
                <a:rPr lang="en-US" sz="1200" dirty="0">
                  <a:solidFill>
                    <a:srgbClr val="575757"/>
                  </a:solidFill>
                </a:rPr>
                <a:t>Thing</a:t>
              </a:r>
            </a:p>
          </p:txBody>
        </p:sp>
        <p:sp>
          <p:nvSpPr>
            <p:cNvPr id="24" name="TextBox 23">
              <a:extLst>
                <a:ext uri="{FF2B5EF4-FFF2-40B4-BE49-F238E27FC236}">
                  <a16:creationId xmlns:a16="http://schemas.microsoft.com/office/drawing/2014/main" id="{BB566155-CF2D-4944-81EC-874CF840334D}"/>
                </a:ext>
              </a:extLst>
            </p:cNvPr>
            <p:cNvSpPr txBox="1"/>
            <p:nvPr userDrawn="1"/>
          </p:nvSpPr>
          <p:spPr>
            <a:xfrm>
              <a:off x="3200400" y="3914001"/>
              <a:ext cx="685800" cy="276999"/>
            </a:xfrm>
            <a:prstGeom prst="rect">
              <a:avLst/>
            </a:prstGeom>
            <a:noFill/>
          </p:spPr>
          <p:txBody>
            <a:bodyPr wrap="square" rtlCol="0">
              <a:spAutoFit/>
            </a:bodyPr>
            <a:lstStyle/>
            <a:p>
              <a:r>
                <a:rPr lang="en-US" sz="1200" dirty="0">
                  <a:solidFill>
                    <a:srgbClr val="575757"/>
                  </a:solidFill>
                </a:rPr>
                <a:t>Thing</a:t>
              </a:r>
            </a:p>
          </p:txBody>
        </p:sp>
        <p:sp>
          <p:nvSpPr>
            <p:cNvPr id="25" name="TextBox 24">
              <a:extLst>
                <a:ext uri="{FF2B5EF4-FFF2-40B4-BE49-F238E27FC236}">
                  <a16:creationId xmlns:a16="http://schemas.microsoft.com/office/drawing/2014/main" id="{5D2FF26F-391B-CA45-B22F-65C7BB11C41B}"/>
                </a:ext>
              </a:extLst>
            </p:cNvPr>
            <p:cNvSpPr txBox="1"/>
            <p:nvPr userDrawn="1"/>
          </p:nvSpPr>
          <p:spPr>
            <a:xfrm>
              <a:off x="3207488" y="4295001"/>
              <a:ext cx="685800" cy="276999"/>
            </a:xfrm>
            <a:prstGeom prst="rect">
              <a:avLst/>
            </a:prstGeom>
            <a:noFill/>
          </p:spPr>
          <p:txBody>
            <a:bodyPr wrap="square" rtlCol="0">
              <a:spAutoFit/>
            </a:bodyPr>
            <a:lstStyle/>
            <a:p>
              <a:r>
                <a:rPr lang="en-US" sz="1200" dirty="0">
                  <a:solidFill>
                    <a:srgbClr val="575757"/>
                  </a:solidFill>
                </a:rPr>
                <a:t>Thing</a:t>
              </a:r>
            </a:p>
          </p:txBody>
        </p:sp>
        <p:sp>
          <p:nvSpPr>
            <p:cNvPr id="26" name="TextBox 25">
              <a:extLst>
                <a:ext uri="{FF2B5EF4-FFF2-40B4-BE49-F238E27FC236}">
                  <a16:creationId xmlns:a16="http://schemas.microsoft.com/office/drawing/2014/main" id="{634C5AEC-20EB-B04A-BC55-5D42790000A3}"/>
                </a:ext>
              </a:extLst>
            </p:cNvPr>
            <p:cNvSpPr txBox="1"/>
            <p:nvPr userDrawn="1"/>
          </p:nvSpPr>
          <p:spPr>
            <a:xfrm>
              <a:off x="3207488" y="4648200"/>
              <a:ext cx="685800" cy="276999"/>
            </a:xfrm>
            <a:prstGeom prst="rect">
              <a:avLst/>
            </a:prstGeom>
            <a:noFill/>
          </p:spPr>
          <p:txBody>
            <a:bodyPr wrap="square" rtlCol="0">
              <a:spAutoFit/>
            </a:bodyPr>
            <a:lstStyle/>
            <a:p>
              <a:r>
                <a:rPr lang="en-US" sz="1200" dirty="0">
                  <a:solidFill>
                    <a:srgbClr val="575757"/>
                  </a:solidFill>
                </a:rPr>
                <a:t>Thing</a:t>
              </a:r>
            </a:p>
          </p:txBody>
        </p:sp>
        <p:sp>
          <p:nvSpPr>
            <p:cNvPr id="27" name="TextBox 26">
              <a:extLst>
                <a:ext uri="{FF2B5EF4-FFF2-40B4-BE49-F238E27FC236}">
                  <a16:creationId xmlns:a16="http://schemas.microsoft.com/office/drawing/2014/main" id="{05AC7A57-6C1C-2A40-AC29-B6B04EE5B1FE}"/>
                </a:ext>
              </a:extLst>
            </p:cNvPr>
            <p:cNvSpPr txBox="1"/>
            <p:nvPr userDrawn="1"/>
          </p:nvSpPr>
          <p:spPr>
            <a:xfrm>
              <a:off x="3206750" y="4980801"/>
              <a:ext cx="685800" cy="276999"/>
            </a:xfrm>
            <a:prstGeom prst="rect">
              <a:avLst/>
            </a:prstGeom>
            <a:noFill/>
          </p:spPr>
          <p:txBody>
            <a:bodyPr wrap="square" rtlCol="0">
              <a:spAutoFit/>
            </a:bodyPr>
            <a:lstStyle/>
            <a:p>
              <a:r>
                <a:rPr lang="en-US" sz="1200" dirty="0">
                  <a:solidFill>
                    <a:srgbClr val="575757"/>
                  </a:solidFill>
                </a:rPr>
                <a:t>Thing</a:t>
              </a:r>
            </a:p>
          </p:txBody>
        </p:sp>
        <p:sp>
          <p:nvSpPr>
            <p:cNvPr id="28" name="TextBox 27">
              <a:extLst>
                <a:ext uri="{FF2B5EF4-FFF2-40B4-BE49-F238E27FC236}">
                  <a16:creationId xmlns:a16="http://schemas.microsoft.com/office/drawing/2014/main" id="{EC9555B3-A4C5-234F-87FE-DE635CD59160}"/>
                </a:ext>
              </a:extLst>
            </p:cNvPr>
            <p:cNvSpPr txBox="1"/>
            <p:nvPr userDrawn="1"/>
          </p:nvSpPr>
          <p:spPr>
            <a:xfrm>
              <a:off x="8091376" y="3533001"/>
              <a:ext cx="685800" cy="276999"/>
            </a:xfrm>
            <a:prstGeom prst="rect">
              <a:avLst/>
            </a:prstGeom>
            <a:noFill/>
          </p:spPr>
          <p:txBody>
            <a:bodyPr wrap="square" rtlCol="0">
              <a:spAutoFit/>
            </a:bodyPr>
            <a:lstStyle/>
            <a:p>
              <a:r>
                <a:rPr lang="en-US" sz="1200" dirty="0">
                  <a:solidFill>
                    <a:srgbClr val="575757"/>
                  </a:solidFill>
                </a:rPr>
                <a:t>90%</a:t>
              </a:r>
            </a:p>
          </p:txBody>
        </p:sp>
        <p:sp>
          <p:nvSpPr>
            <p:cNvPr id="29" name="TextBox 28">
              <a:extLst>
                <a:ext uri="{FF2B5EF4-FFF2-40B4-BE49-F238E27FC236}">
                  <a16:creationId xmlns:a16="http://schemas.microsoft.com/office/drawing/2014/main" id="{F521C118-AF90-BA4B-8D7F-C288A228DC31}"/>
                </a:ext>
              </a:extLst>
            </p:cNvPr>
            <p:cNvSpPr txBox="1"/>
            <p:nvPr userDrawn="1"/>
          </p:nvSpPr>
          <p:spPr>
            <a:xfrm>
              <a:off x="8084288" y="3914001"/>
              <a:ext cx="685800" cy="276999"/>
            </a:xfrm>
            <a:prstGeom prst="rect">
              <a:avLst/>
            </a:prstGeom>
            <a:noFill/>
          </p:spPr>
          <p:txBody>
            <a:bodyPr wrap="square" rtlCol="0">
              <a:spAutoFit/>
            </a:bodyPr>
            <a:lstStyle/>
            <a:p>
              <a:r>
                <a:rPr lang="en-US" sz="1200" dirty="0">
                  <a:solidFill>
                    <a:srgbClr val="575757"/>
                  </a:solidFill>
                </a:rPr>
                <a:t>90%</a:t>
              </a:r>
            </a:p>
          </p:txBody>
        </p:sp>
        <p:sp>
          <p:nvSpPr>
            <p:cNvPr id="30" name="TextBox 29">
              <a:extLst>
                <a:ext uri="{FF2B5EF4-FFF2-40B4-BE49-F238E27FC236}">
                  <a16:creationId xmlns:a16="http://schemas.microsoft.com/office/drawing/2014/main" id="{97FB2073-1455-2B48-9473-0A139DCB2040}"/>
                </a:ext>
              </a:extLst>
            </p:cNvPr>
            <p:cNvSpPr txBox="1"/>
            <p:nvPr userDrawn="1"/>
          </p:nvSpPr>
          <p:spPr>
            <a:xfrm>
              <a:off x="8091376" y="4295001"/>
              <a:ext cx="685800" cy="276999"/>
            </a:xfrm>
            <a:prstGeom prst="rect">
              <a:avLst/>
            </a:prstGeom>
            <a:noFill/>
          </p:spPr>
          <p:txBody>
            <a:bodyPr wrap="square" rtlCol="0">
              <a:spAutoFit/>
            </a:bodyPr>
            <a:lstStyle/>
            <a:p>
              <a:r>
                <a:rPr lang="en-US" sz="1200" dirty="0">
                  <a:solidFill>
                    <a:srgbClr val="575757"/>
                  </a:solidFill>
                </a:rPr>
                <a:t>90%</a:t>
              </a:r>
            </a:p>
          </p:txBody>
        </p:sp>
        <p:sp>
          <p:nvSpPr>
            <p:cNvPr id="31" name="TextBox 30">
              <a:extLst>
                <a:ext uri="{FF2B5EF4-FFF2-40B4-BE49-F238E27FC236}">
                  <a16:creationId xmlns:a16="http://schemas.microsoft.com/office/drawing/2014/main" id="{7CBCEF2D-EF9D-7A46-8BEB-5F948CCCC943}"/>
                </a:ext>
              </a:extLst>
            </p:cNvPr>
            <p:cNvSpPr txBox="1"/>
            <p:nvPr userDrawn="1"/>
          </p:nvSpPr>
          <p:spPr>
            <a:xfrm>
              <a:off x="8091376" y="4648200"/>
              <a:ext cx="685800" cy="276999"/>
            </a:xfrm>
            <a:prstGeom prst="rect">
              <a:avLst/>
            </a:prstGeom>
            <a:noFill/>
          </p:spPr>
          <p:txBody>
            <a:bodyPr wrap="square" rtlCol="0">
              <a:spAutoFit/>
            </a:bodyPr>
            <a:lstStyle/>
            <a:p>
              <a:r>
                <a:rPr lang="en-US" sz="1200" dirty="0">
                  <a:solidFill>
                    <a:srgbClr val="575757"/>
                  </a:solidFill>
                </a:rPr>
                <a:t>90%</a:t>
              </a:r>
            </a:p>
          </p:txBody>
        </p:sp>
        <p:sp>
          <p:nvSpPr>
            <p:cNvPr id="32" name="TextBox 31">
              <a:extLst>
                <a:ext uri="{FF2B5EF4-FFF2-40B4-BE49-F238E27FC236}">
                  <a16:creationId xmlns:a16="http://schemas.microsoft.com/office/drawing/2014/main" id="{7CF5E098-2E15-5741-A7AD-D8C26B027420}"/>
                </a:ext>
              </a:extLst>
            </p:cNvPr>
            <p:cNvSpPr txBox="1"/>
            <p:nvPr userDrawn="1"/>
          </p:nvSpPr>
          <p:spPr>
            <a:xfrm>
              <a:off x="8090638" y="4980801"/>
              <a:ext cx="685800" cy="276999"/>
            </a:xfrm>
            <a:prstGeom prst="rect">
              <a:avLst/>
            </a:prstGeom>
            <a:noFill/>
          </p:spPr>
          <p:txBody>
            <a:bodyPr wrap="square" rtlCol="0">
              <a:spAutoFit/>
            </a:bodyPr>
            <a:lstStyle/>
            <a:p>
              <a:r>
                <a:rPr lang="en-US" sz="1200" dirty="0">
                  <a:solidFill>
                    <a:srgbClr val="575757"/>
                  </a:solidFill>
                </a:rPr>
                <a:t>90%</a:t>
              </a:r>
            </a:p>
          </p:txBody>
        </p:sp>
      </p:grpSp>
      <p:sp>
        <p:nvSpPr>
          <p:cNvPr id="34" name="TextBox 33">
            <a:extLst>
              <a:ext uri="{FF2B5EF4-FFF2-40B4-BE49-F238E27FC236}">
                <a16:creationId xmlns:a16="http://schemas.microsoft.com/office/drawing/2014/main" id="{693D9CC3-80C3-DB4E-83A1-C84A95B080E5}"/>
              </a:ext>
            </a:extLst>
          </p:cNvPr>
          <p:cNvSpPr txBox="1"/>
          <p:nvPr userDrawn="1"/>
        </p:nvSpPr>
        <p:spPr>
          <a:xfrm>
            <a:off x="381000" y="2667000"/>
            <a:ext cx="3657600" cy="369332"/>
          </a:xfrm>
          <a:prstGeom prst="rect">
            <a:avLst/>
          </a:prstGeom>
          <a:noFill/>
        </p:spPr>
        <p:txBody>
          <a:bodyPr wrap="square" rtlCol="0">
            <a:spAutoFit/>
          </a:bodyPr>
          <a:lstStyle/>
          <a:p>
            <a:r>
              <a:rPr lang="en-US" dirty="0"/>
              <a:t>Paragraph Text</a:t>
            </a:r>
          </a:p>
        </p:txBody>
      </p:sp>
      <p:sp>
        <p:nvSpPr>
          <p:cNvPr id="36" name="TextBox 35">
            <a:extLst>
              <a:ext uri="{FF2B5EF4-FFF2-40B4-BE49-F238E27FC236}">
                <a16:creationId xmlns:a16="http://schemas.microsoft.com/office/drawing/2014/main" id="{0D1B1D1D-CC17-3B40-9E3F-C6DC4A5EB6E9}"/>
              </a:ext>
            </a:extLst>
          </p:cNvPr>
          <p:cNvSpPr txBox="1"/>
          <p:nvPr userDrawn="1"/>
        </p:nvSpPr>
        <p:spPr>
          <a:xfrm rot="1278943">
            <a:off x="1291312" y="2832582"/>
            <a:ext cx="9504525" cy="1107996"/>
          </a:xfrm>
          <a:prstGeom prst="rect">
            <a:avLst/>
          </a:prstGeom>
          <a:noFill/>
        </p:spPr>
        <p:txBody>
          <a:bodyPr wrap="none" rtlCol="0">
            <a:spAutoFit/>
          </a:bodyPr>
          <a:lstStyle/>
          <a:p>
            <a:r>
              <a:rPr lang="en-US" sz="6600" dirty="0"/>
              <a:t>This Slide Not for Editing</a:t>
            </a:r>
          </a:p>
        </p:txBody>
      </p:sp>
    </p:spTree>
    <p:extLst>
      <p:ext uri="{BB962C8B-B14F-4D97-AF65-F5344CB8AC3E}">
        <p14:creationId xmlns:p14="http://schemas.microsoft.com/office/powerpoint/2010/main" val="944127410"/>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urricane Timeline">
    <p:bg>
      <p:bgPr>
        <a:solidFill>
          <a:schemeClr val="bg1"/>
        </a:solidFill>
        <a:effectLst/>
      </p:bgPr>
    </p:bg>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17E39627-AE5C-0548-95FB-938473B119D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38200" y="4343400"/>
            <a:ext cx="11353800" cy="228602"/>
          </a:xfrm>
          <a:prstGeom prst="rect">
            <a:avLst/>
          </a:prstGeom>
          <a:effectLst>
            <a:outerShdw blurRad="292100" dist="63500" dir="2700000" sx="98000" sy="98000" algn="t" rotWithShape="0">
              <a:prstClr val="black">
                <a:alpha val="15000"/>
              </a:prstClr>
            </a:outerShdw>
          </a:effectLst>
        </p:spPr>
      </p:pic>
      <p:sp>
        <p:nvSpPr>
          <p:cNvPr id="4" name="Slide Number Placeholder 3">
            <a:extLst>
              <a:ext uri="{FF2B5EF4-FFF2-40B4-BE49-F238E27FC236}">
                <a16:creationId xmlns:a16="http://schemas.microsoft.com/office/drawing/2014/main" id="{F55CB773-81E5-EB4E-982D-1904BA580FA1}"/>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31" name="Title 1">
            <a:extLst>
              <a:ext uri="{FF2B5EF4-FFF2-40B4-BE49-F238E27FC236}">
                <a16:creationId xmlns:a16="http://schemas.microsoft.com/office/drawing/2014/main" id="{E63140A6-9F1C-EB4E-A096-1C4574928B53}"/>
              </a:ext>
            </a:extLst>
          </p:cNvPr>
          <p:cNvSpPr>
            <a:spLocks noGrp="1"/>
          </p:cNvSpPr>
          <p:nvPr>
            <p:ph type="title" hasCustomPrompt="1"/>
          </p:nvPr>
        </p:nvSpPr>
        <p:spPr>
          <a:xfrm>
            <a:off x="457200" y="1818930"/>
            <a:ext cx="3198812" cy="771870"/>
          </a:xfrm>
          <a:prstGeom prst="rect">
            <a:avLst/>
          </a:prstGeom>
        </p:spPr>
        <p:txBody>
          <a:bodyPr/>
          <a:lstStyle>
            <a:lvl1pPr algn="l">
              <a:defRPr/>
            </a:lvl1pPr>
          </a:lstStyle>
          <a:p>
            <a:r>
              <a:rPr lang="en-US" dirty="0"/>
              <a:t>Timeline</a:t>
            </a:r>
          </a:p>
        </p:txBody>
      </p:sp>
      <p:grpSp>
        <p:nvGrpSpPr>
          <p:cNvPr id="32" name="Group 31">
            <a:extLst>
              <a:ext uri="{FF2B5EF4-FFF2-40B4-BE49-F238E27FC236}">
                <a16:creationId xmlns:a16="http://schemas.microsoft.com/office/drawing/2014/main" id="{34BC897C-744F-0F4F-A755-E39EABD0E45B}"/>
              </a:ext>
            </a:extLst>
          </p:cNvPr>
          <p:cNvGrpSpPr/>
          <p:nvPr userDrawn="1"/>
        </p:nvGrpSpPr>
        <p:grpSpPr>
          <a:xfrm rot="10800000">
            <a:off x="2656810" y="4343400"/>
            <a:ext cx="152400" cy="609600"/>
            <a:chOff x="762000" y="3197683"/>
            <a:chExt cx="152400" cy="609600"/>
          </a:xfrm>
        </p:grpSpPr>
        <p:sp>
          <p:nvSpPr>
            <p:cNvPr id="33" name="Oval 32">
              <a:extLst>
                <a:ext uri="{FF2B5EF4-FFF2-40B4-BE49-F238E27FC236}">
                  <a16:creationId xmlns:a16="http://schemas.microsoft.com/office/drawing/2014/main" id="{B33BE699-0329-E44F-A015-B7BE876C558C}"/>
                </a:ext>
              </a:extLst>
            </p:cNvPr>
            <p:cNvSpPr/>
            <p:nvPr userDrawn="1"/>
          </p:nvSpPr>
          <p:spPr>
            <a:xfrm>
              <a:off x="762000" y="3197683"/>
              <a:ext cx="152400" cy="152400"/>
            </a:xfrm>
            <a:prstGeom prst="ellipse">
              <a:avLst/>
            </a:prstGeom>
            <a:solidFill>
              <a:srgbClr val="1D46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4" name="Straight Connector 33">
              <a:extLst>
                <a:ext uri="{FF2B5EF4-FFF2-40B4-BE49-F238E27FC236}">
                  <a16:creationId xmlns:a16="http://schemas.microsoft.com/office/drawing/2014/main" id="{266C1D53-6DFB-1943-845F-7F217CAD2CA9}"/>
                </a:ext>
              </a:extLst>
            </p:cNvPr>
            <p:cNvCxnSpPr>
              <a:cxnSpLocks/>
              <a:stCxn id="33" idx="4"/>
            </p:cNvCxnSpPr>
            <p:nvPr userDrawn="1"/>
          </p:nvCxnSpPr>
          <p:spPr>
            <a:xfrm>
              <a:off x="838200" y="3350083"/>
              <a:ext cx="0" cy="457200"/>
            </a:xfrm>
            <a:prstGeom prst="line">
              <a:avLst/>
            </a:prstGeom>
            <a:ln w="19050">
              <a:solidFill>
                <a:srgbClr val="1D4690"/>
              </a:solidFill>
            </a:ln>
          </p:spPr>
          <p:style>
            <a:lnRef idx="1">
              <a:schemeClr val="accent1"/>
            </a:lnRef>
            <a:fillRef idx="0">
              <a:schemeClr val="accent1"/>
            </a:fillRef>
            <a:effectRef idx="0">
              <a:schemeClr val="accent1"/>
            </a:effectRef>
            <a:fontRef idx="minor">
              <a:schemeClr val="tx1"/>
            </a:fontRef>
          </p:style>
        </p:cxnSp>
      </p:grpSp>
      <p:sp>
        <p:nvSpPr>
          <p:cNvPr id="35" name="Text Placeholder 24">
            <a:extLst>
              <a:ext uri="{FF2B5EF4-FFF2-40B4-BE49-F238E27FC236}">
                <a16:creationId xmlns:a16="http://schemas.microsoft.com/office/drawing/2014/main" id="{FC1FF51F-5E1F-6B4A-99F4-54114433AD0E}"/>
              </a:ext>
            </a:extLst>
          </p:cNvPr>
          <p:cNvSpPr txBox="1">
            <a:spLocks/>
          </p:cNvSpPr>
          <p:nvPr userDrawn="1"/>
        </p:nvSpPr>
        <p:spPr>
          <a:xfrm>
            <a:off x="2256759" y="3948135"/>
            <a:ext cx="952500" cy="319414"/>
          </a:xfrm>
          <a:prstGeom prst="rect">
            <a:avLst/>
          </a:prstGeom>
        </p:spPr>
        <p:txBody>
          <a:bodyP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5757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Event</a:t>
            </a:r>
          </a:p>
        </p:txBody>
      </p:sp>
      <p:grpSp>
        <p:nvGrpSpPr>
          <p:cNvPr id="36" name="Group 35">
            <a:extLst>
              <a:ext uri="{FF2B5EF4-FFF2-40B4-BE49-F238E27FC236}">
                <a16:creationId xmlns:a16="http://schemas.microsoft.com/office/drawing/2014/main" id="{6DBC313E-6528-4D4D-8AC4-67F5F1838494}"/>
              </a:ext>
            </a:extLst>
          </p:cNvPr>
          <p:cNvGrpSpPr/>
          <p:nvPr userDrawn="1"/>
        </p:nvGrpSpPr>
        <p:grpSpPr>
          <a:xfrm rot="10800000">
            <a:off x="7321687" y="4335272"/>
            <a:ext cx="152400" cy="609600"/>
            <a:chOff x="762000" y="3197683"/>
            <a:chExt cx="152400" cy="609600"/>
          </a:xfrm>
        </p:grpSpPr>
        <p:sp>
          <p:nvSpPr>
            <p:cNvPr id="37" name="Oval 36">
              <a:extLst>
                <a:ext uri="{FF2B5EF4-FFF2-40B4-BE49-F238E27FC236}">
                  <a16:creationId xmlns:a16="http://schemas.microsoft.com/office/drawing/2014/main" id="{28DB883B-E5F9-3C4B-919A-9D78AF6510C3}"/>
                </a:ext>
              </a:extLst>
            </p:cNvPr>
            <p:cNvSpPr/>
            <p:nvPr userDrawn="1"/>
          </p:nvSpPr>
          <p:spPr>
            <a:xfrm>
              <a:off x="762000" y="3197683"/>
              <a:ext cx="152400" cy="152400"/>
            </a:xfrm>
            <a:prstGeom prst="ellipse">
              <a:avLst/>
            </a:prstGeom>
            <a:solidFill>
              <a:srgbClr val="1D46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Connector 37">
              <a:extLst>
                <a:ext uri="{FF2B5EF4-FFF2-40B4-BE49-F238E27FC236}">
                  <a16:creationId xmlns:a16="http://schemas.microsoft.com/office/drawing/2014/main" id="{394D3C93-5D82-C540-8822-A08853643755}"/>
                </a:ext>
              </a:extLst>
            </p:cNvPr>
            <p:cNvCxnSpPr>
              <a:cxnSpLocks/>
              <a:stCxn id="37" idx="4"/>
            </p:cNvCxnSpPr>
            <p:nvPr userDrawn="1"/>
          </p:nvCxnSpPr>
          <p:spPr>
            <a:xfrm>
              <a:off x="838200" y="3350083"/>
              <a:ext cx="0" cy="457200"/>
            </a:xfrm>
            <a:prstGeom prst="line">
              <a:avLst/>
            </a:prstGeom>
            <a:ln w="19050">
              <a:solidFill>
                <a:srgbClr val="1D4690"/>
              </a:solidFill>
            </a:ln>
          </p:spPr>
          <p:style>
            <a:lnRef idx="1">
              <a:schemeClr val="accent1"/>
            </a:lnRef>
            <a:fillRef idx="0">
              <a:schemeClr val="accent1"/>
            </a:fillRef>
            <a:effectRef idx="0">
              <a:schemeClr val="accent1"/>
            </a:effectRef>
            <a:fontRef idx="minor">
              <a:schemeClr val="tx1"/>
            </a:fontRef>
          </p:style>
        </p:cxnSp>
      </p:grpSp>
      <p:sp>
        <p:nvSpPr>
          <p:cNvPr id="39" name="Text Placeholder 24">
            <a:extLst>
              <a:ext uri="{FF2B5EF4-FFF2-40B4-BE49-F238E27FC236}">
                <a16:creationId xmlns:a16="http://schemas.microsoft.com/office/drawing/2014/main" id="{377463BD-15D6-B446-8645-0707A91FF32D}"/>
              </a:ext>
            </a:extLst>
          </p:cNvPr>
          <p:cNvSpPr txBox="1">
            <a:spLocks/>
          </p:cNvSpPr>
          <p:nvPr userDrawn="1"/>
        </p:nvSpPr>
        <p:spPr>
          <a:xfrm>
            <a:off x="6921636" y="3940007"/>
            <a:ext cx="952500" cy="319414"/>
          </a:xfrm>
          <a:prstGeom prst="rect">
            <a:avLst/>
          </a:prstGeom>
        </p:spPr>
        <p:txBody>
          <a:bodyP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5757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Event</a:t>
            </a:r>
          </a:p>
        </p:txBody>
      </p:sp>
      <p:grpSp>
        <p:nvGrpSpPr>
          <p:cNvPr id="40" name="Group 39">
            <a:extLst>
              <a:ext uri="{FF2B5EF4-FFF2-40B4-BE49-F238E27FC236}">
                <a16:creationId xmlns:a16="http://schemas.microsoft.com/office/drawing/2014/main" id="{1687716D-B95F-C843-B044-6EE69878CCF0}"/>
              </a:ext>
            </a:extLst>
          </p:cNvPr>
          <p:cNvGrpSpPr/>
          <p:nvPr userDrawn="1"/>
        </p:nvGrpSpPr>
        <p:grpSpPr>
          <a:xfrm>
            <a:off x="8748186" y="2861885"/>
            <a:ext cx="2806429" cy="2109568"/>
            <a:chOff x="8748186" y="2861885"/>
            <a:chExt cx="2806429" cy="2109568"/>
          </a:xfrm>
        </p:grpSpPr>
        <p:grpSp>
          <p:nvGrpSpPr>
            <p:cNvPr id="41" name="Group 40">
              <a:extLst>
                <a:ext uri="{FF2B5EF4-FFF2-40B4-BE49-F238E27FC236}">
                  <a16:creationId xmlns:a16="http://schemas.microsoft.com/office/drawing/2014/main" id="{13E0B099-02BB-B04D-A86F-6129C3177CCD}"/>
                </a:ext>
              </a:extLst>
            </p:cNvPr>
            <p:cNvGrpSpPr/>
            <p:nvPr/>
          </p:nvGrpSpPr>
          <p:grpSpPr>
            <a:xfrm>
              <a:off x="9148236" y="3960102"/>
              <a:ext cx="152400" cy="609600"/>
              <a:chOff x="762000" y="3197683"/>
              <a:chExt cx="152400" cy="609600"/>
            </a:xfrm>
          </p:grpSpPr>
          <p:sp>
            <p:nvSpPr>
              <p:cNvPr id="46" name="Oval 45">
                <a:extLst>
                  <a:ext uri="{FF2B5EF4-FFF2-40B4-BE49-F238E27FC236}">
                    <a16:creationId xmlns:a16="http://schemas.microsoft.com/office/drawing/2014/main" id="{D8BDF862-B314-8947-BC03-FD1AB12303D5}"/>
                  </a:ext>
                </a:extLst>
              </p:cNvPr>
              <p:cNvSpPr/>
              <p:nvPr userDrawn="1"/>
            </p:nvSpPr>
            <p:spPr>
              <a:xfrm>
                <a:off x="762000" y="3197683"/>
                <a:ext cx="152400" cy="152400"/>
              </a:xfrm>
              <a:prstGeom prst="ellipse">
                <a:avLst/>
              </a:prstGeom>
              <a:solidFill>
                <a:srgbClr val="1D46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7" name="Straight Connector 46">
                <a:extLst>
                  <a:ext uri="{FF2B5EF4-FFF2-40B4-BE49-F238E27FC236}">
                    <a16:creationId xmlns:a16="http://schemas.microsoft.com/office/drawing/2014/main" id="{5E74584D-81FD-7646-837B-C1D708B9E6A6}"/>
                  </a:ext>
                </a:extLst>
              </p:cNvPr>
              <p:cNvCxnSpPr>
                <a:cxnSpLocks/>
                <a:stCxn id="46" idx="4"/>
              </p:cNvCxnSpPr>
              <p:nvPr userDrawn="1"/>
            </p:nvCxnSpPr>
            <p:spPr>
              <a:xfrm>
                <a:off x="838200" y="3350083"/>
                <a:ext cx="0" cy="457200"/>
              </a:xfrm>
              <a:prstGeom prst="line">
                <a:avLst/>
              </a:prstGeom>
              <a:ln w="19050">
                <a:solidFill>
                  <a:srgbClr val="1D4690"/>
                </a:solidFill>
              </a:ln>
            </p:spPr>
            <p:style>
              <a:lnRef idx="1">
                <a:schemeClr val="accent1"/>
              </a:lnRef>
              <a:fillRef idx="0">
                <a:schemeClr val="accent1"/>
              </a:fillRef>
              <a:effectRef idx="0">
                <a:schemeClr val="accent1"/>
              </a:effectRef>
              <a:fontRef idx="minor">
                <a:schemeClr val="tx1"/>
              </a:fontRef>
            </p:style>
          </p:cxnSp>
        </p:grpSp>
        <p:sp>
          <p:nvSpPr>
            <p:cNvPr id="42" name="Text Placeholder 24">
              <a:extLst>
                <a:ext uri="{FF2B5EF4-FFF2-40B4-BE49-F238E27FC236}">
                  <a16:creationId xmlns:a16="http://schemas.microsoft.com/office/drawing/2014/main" id="{143021F4-4925-8F48-9D49-642442FBD769}"/>
                </a:ext>
              </a:extLst>
            </p:cNvPr>
            <p:cNvSpPr txBox="1">
              <a:spLocks/>
            </p:cNvSpPr>
            <p:nvPr/>
          </p:nvSpPr>
          <p:spPr>
            <a:xfrm>
              <a:off x="8748186" y="4652039"/>
              <a:ext cx="952500" cy="319414"/>
            </a:xfrm>
            <a:prstGeom prst="rect">
              <a:avLst/>
            </a:prstGeom>
          </p:spPr>
          <p:txBody>
            <a:bodyP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5757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Event</a:t>
              </a:r>
            </a:p>
          </p:txBody>
        </p:sp>
        <p:grpSp>
          <p:nvGrpSpPr>
            <p:cNvPr id="43" name="Group 42">
              <a:extLst>
                <a:ext uri="{FF2B5EF4-FFF2-40B4-BE49-F238E27FC236}">
                  <a16:creationId xmlns:a16="http://schemas.microsoft.com/office/drawing/2014/main" id="{E503C6AC-46C1-6E42-A0AA-04576409E8D0}"/>
                </a:ext>
              </a:extLst>
            </p:cNvPr>
            <p:cNvGrpSpPr/>
            <p:nvPr/>
          </p:nvGrpSpPr>
          <p:grpSpPr>
            <a:xfrm>
              <a:off x="9040015" y="2861885"/>
              <a:ext cx="2514600" cy="954107"/>
              <a:chOff x="5029200" y="1430179"/>
              <a:chExt cx="2514600" cy="954107"/>
            </a:xfrm>
          </p:grpSpPr>
          <p:sp>
            <p:nvSpPr>
              <p:cNvPr id="44" name="TextBox 43">
                <a:extLst>
                  <a:ext uri="{FF2B5EF4-FFF2-40B4-BE49-F238E27FC236}">
                    <a16:creationId xmlns:a16="http://schemas.microsoft.com/office/drawing/2014/main" id="{8E83E972-ADA6-8443-8BDF-C90F1E9D53D2}"/>
                  </a:ext>
                </a:extLst>
              </p:cNvPr>
              <p:cNvSpPr txBox="1"/>
              <p:nvPr/>
            </p:nvSpPr>
            <p:spPr>
              <a:xfrm>
                <a:off x="5029200" y="1676400"/>
                <a:ext cx="2514600" cy="707886"/>
              </a:xfrm>
              <a:prstGeom prst="rect">
                <a:avLst/>
              </a:prstGeom>
              <a:noFill/>
            </p:spPr>
            <p:txBody>
              <a:bodyPr wrap="square" rtlCol="0">
                <a:spAutoFit/>
              </a:bodyPr>
              <a:lstStyle/>
              <a:p>
                <a:r>
                  <a:rPr lang="en-US" sz="1000" dirty="0">
                    <a:solidFill>
                      <a:srgbClr val="575757"/>
                    </a:solidFill>
                  </a:rPr>
                  <a:t>Lorem ipsum dolor sit </a:t>
                </a:r>
                <a:r>
                  <a:rPr lang="en-US" sz="1000" dirty="0" err="1">
                    <a:solidFill>
                      <a:srgbClr val="575757"/>
                    </a:solidFill>
                  </a:rPr>
                  <a:t>amet</a:t>
                </a:r>
                <a:r>
                  <a:rPr lang="en-US" sz="1000" dirty="0">
                    <a:solidFill>
                      <a:srgbClr val="575757"/>
                    </a:solidFill>
                  </a:rPr>
                  <a:t>, </a:t>
                </a:r>
                <a:r>
                  <a:rPr lang="en-US" sz="1000" dirty="0" err="1">
                    <a:solidFill>
                      <a:srgbClr val="575757"/>
                    </a:solidFill>
                  </a:rPr>
                  <a:t>consectetur</a:t>
                </a:r>
                <a:r>
                  <a:rPr lang="en-US" sz="1000" dirty="0">
                    <a:solidFill>
                      <a:srgbClr val="575757"/>
                    </a:solidFill>
                  </a:rPr>
                  <a:t> </a:t>
                </a:r>
                <a:r>
                  <a:rPr lang="en-US" sz="1000" dirty="0" err="1">
                    <a:solidFill>
                      <a:srgbClr val="575757"/>
                    </a:solidFill>
                  </a:rPr>
                  <a:t>adipiscing</a:t>
                </a:r>
                <a:r>
                  <a:rPr lang="en-US" sz="1000" dirty="0">
                    <a:solidFill>
                      <a:srgbClr val="575757"/>
                    </a:solidFill>
                  </a:rPr>
                  <a:t> </a:t>
                </a:r>
                <a:r>
                  <a:rPr lang="en-US" sz="1000" dirty="0" err="1">
                    <a:solidFill>
                      <a:srgbClr val="575757"/>
                    </a:solidFill>
                  </a:rPr>
                  <a:t>elit</a:t>
                </a:r>
                <a:r>
                  <a:rPr lang="en-US" sz="1000" dirty="0">
                    <a:solidFill>
                      <a:srgbClr val="575757"/>
                    </a:solidFill>
                  </a:rPr>
                  <a:t>, </a:t>
                </a:r>
                <a:r>
                  <a:rPr lang="en-US" sz="1000" dirty="0" err="1">
                    <a:solidFill>
                      <a:srgbClr val="575757"/>
                    </a:solidFill>
                  </a:rPr>
                  <a:t>sed</a:t>
                </a:r>
                <a:r>
                  <a:rPr lang="en-US" sz="1000" dirty="0">
                    <a:solidFill>
                      <a:srgbClr val="575757"/>
                    </a:solidFill>
                  </a:rPr>
                  <a:t> do </a:t>
                </a:r>
                <a:r>
                  <a:rPr lang="en-US" sz="1000" dirty="0" err="1">
                    <a:solidFill>
                      <a:srgbClr val="575757"/>
                    </a:solidFill>
                  </a:rPr>
                  <a:t>eiusmod</a:t>
                </a:r>
                <a:r>
                  <a:rPr lang="en-US" sz="1000" dirty="0">
                    <a:solidFill>
                      <a:srgbClr val="575757"/>
                    </a:solidFill>
                  </a:rPr>
                  <a:t> </a:t>
                </a:r>
                <a:r>
                  <a:rPr lang="en-US" sz="1000" dirty="0" err="1">
                    <a:solidFill>
                      <a:srgbClr val="575757"/>
                    </a:solidFill>
                  </a:rPr>
                  <a:t>tempor</a:t>
                </a:r>
                <a:r>
                  <a:rPr lang="en-US" sz="1000" dirty="0">
                    <a:solidFill>
                      <a:srgbClr val="575757"/>
                    </a:solidFill>
                  </a:rPr>
                  <a:t> </a:t>
                </a:r>
                <a:r>
                  <a:rPr lang="en-US" sz="1000" dirty="0" err="1">
                    <a:solidFill>
                      <a:srgbClr val="575757"/>
                    </a:solidFill>
                  </a:rPr>
                  <a:t>incididunt</a:t>
                </a:r>
                <a:r>
                  <a:rPr lang="en-US" sz="1000" dirty="0">
                    <a:solidFill>
                      <a:srgbClr val="575757"/>
                    </a:solidFill>
                  </a:rPr>
                  <a:t> </a:t>
                </a:r>
                <a:r>
                  <a:rPr lang="en-US" sz="1000" dirty="0" err="1">
                    <a:solidFill>
                      <a:srgbClr val="575757"/>
                    </a:solidFill>
                  </a:rPr>
                  <a:t>labore</a:t>
                </a:r>
                <a:r>
                  <a:rPr lang="en-US" sz="1000" dirty="0">
                    <a:solidFill>
                      <a:srgbClr val="575757"/>
                    </a:solidFill>
                  </a:rPr>
                  <a:t> dolore magna </a:t>
                </a:r>
                <a:r>
                  <a:rPr lang="en-US" sz="1000" dirty="0" err="1">
                    <a:solidFill>
                      <a:srgbClr val="575757"/>
                    </a:solidFill>
                  </a:rPr>
                  <a:t>aliqua</a:t>
                </a:r>
                <a:r>
                  <a:rPr lang="en-US" sz="1000" dirty="0">
                    <a:solidFill>
                      <a:srgbClr val="575757"/>
                    </a:solidFill>
                  </a:rPr>
                  <a:t> dolor sit </a:t>
                </a:r>
                <a:r>
                  <a:rPr lang="en-US" sz="1000" dirty="0" err="1">
                    <a:solidFill>
                      <a:srgbClr val="575757"/>
                    </a:solidFill>
                  </a:rPr>
                  <a:t>amet</a:t>
                </a:r>
                <a:r>
                  <a:rPr lang="en-US" sz="1000" dirty="0">
                    <a:solidFill>
                      <a:srgbClr val="575757"/>
                    </a:solidFill>
                  </a:rPr>
                  <a:t>, </a:t>
                </a:r>
                <a:r>
                  <a:rPr lang="en-US" sz="1000" dirty="0" err="1">
                    <a:solidFill>
                      <a:srgbClr val="575757"/>
                    </a:solidFill>
                  </a:rPr>
                  <a:t>consectetur</a:t>
                </a:r>
                <a:r>
                  <a:rPr lang="en-US" sz="1000" dirty="0">
                    <a:solidFill>
                      <a:srgbClr val="575757"/>
                    </a:solidFill>
                  </a:rPr>
                  <a:t> </a:t>
                </a:r>
                <a:r>
                  <a:rPr lang="en-US" sz="1000" dirty="0" err="1">
                    <a:solidFill>
                      <a:srgbClr val="575757"/>
                    </a:solidFill>
                  </a:rPr>
                  <a:t>adipiscing</a:t>
                </a:r>
                <a:r>
                  <a:rPr lang="en-US" sz="1000" dirty="0">
                    <a:solidFill>
                      <a:srgbClr val="575757"/>
                    </a:solidFill>
                  </a:rPr>
                  <a:t>.</a:t>
                </a:r>
              </a:p>
            </p:txBody>
          </p:sp>
          <p:sp>
            <p:nvSpPr>
              <p:cNvPr id="45" name="TextBox 44">
                <a:extLst>
                  <a:ext uri="{FF2B5EF4-FFF2-40B4-BE49-F238E27FC236}">
                    <a16:creationId xmlns:a16="http://schemas.microsoft.com/office/drawing/2014/main" id="{45F62BEC-36F7-7E48-808B-64B17E68D666}"/>
                  </a:ext>
                </a:extLst>
              </p:cNvPr>
              <p:cNvSpPr txBox="1"/>
              <p:nvPr/>
            </p:nvSpPr>
            <p:spPr>
              <a:xfrm>
                <a:off x="5029200" y="1430179"/>
                <a:ext cx="2514600" cy="246221"/>
              </a:xfrm>
              <a:prstGeom prst="rect">
                <a:avLst/>
              </a:prstGeom>
              <a:noFill/>
            </p:spPr>
            <p:txBody>
              <a:bodyPr wrap="square" rtlCol="0">
                <a:spAutoFit/>
              </a:bodyPr>
              <a:lstStyle/>
              <a:p>
                <a:r>
                  <a:rPr lang="en-US" sz="1000" b="1" dirty="0">
                    <a:solidFill>
                      <a:srgbClr val="575757"/>
                    </a:solidFill>
                  </a:rPr>
                  <a:t>Explain Heading</a:t>
                </a:r>
              </a:p>
            </p:txBody>
          </p:sp>
        </p:grpSp>
      </p:grpSp>
      <p:grpSp>
        <p:nvGrpSpPr>
          <p:cNvPr id="48" name="Group 47">
            <a:extLst>
              <a:ext uri="{FF2B5EF4-FFF2-40B4-BE49-F238E27FC236}">
                <a16:creationId xmlns:a16="http://schemas.microsoft.com/office/drawing/2014/main" id="{7C71C18D-C2CF-2243-9825-7C0206C8C50E}"/>
              </a:ext>
            </a:extLst>
          </p:cNvPr>
          <p:cNvGrpSpPr/>
          <p:nvPr userDrawn="1"/>
        </p:nvGrpSpPr>
        <p:grpSpPr>
          <a:xfrm>
            <a:off x="4375483" y="2861885"/>
            <a:ext cx="2806429" cy="2109568"/>
            <a:chOff x="8748186" y="2861885"/>
            <a:chExt cx="2806429" cy="2109568"/>
          </a:xfrm>
        </p:grpSpPr>
        <p:grpSp>
          <p:nvGrpSpPr>
            <p:cNvPr id="49" name="Group 48">
              <a:extLst>
                <a:ext uri="{FF2B5EF4-FFF2-40B4-BE49-F238E27FC236}">
                  <a16:creationId xmlns:a16="http://schemas.microsoft.com/office/drawing/2014/main" id="{71F1E379-0055-D348-B1C4-003C1BAAFA5B}"/>
                </a:ext>
              </a:extLst>
            </p:cNvPr>
            <p:cNvGrpSpPr/>
            <p:nvPr/>
          </p:nvGrpSpPr>
          <p:grpSpPr>
            <a:xfrm>
              <a:off x="9148236" y="3960102"/>
              <a:ext cx="152400" cy="609600"/>
              <a:chOff x="762000" y="3197683"/>
              <a:chExt cx="152400" cy="609600"/>
            </a:xfrm>
          </p:grpSpPr>
          <p:sp>
            <p:nvSpPr>
              <p:cNvPr id="54" name="Oval 53">
                <a:extLst>
                  <a:ext uri="{FF2B5EF4-FFF2-40B4-BE49-F238E27FC236}">
                    <a16:creationId xmlns:a16="http://schemas.microsoft.com/office/drawing/2014/main" id="{FF33B825-5C3B-0D4B-9AD9-17A657E132E0}"/>
                  </a:ext>
                </a:extLst>
              </p:cNvPr>
              <p:cNvSpPr/>
              <p:nvPr userDrawn="1"/>
            </p:nvSpPr>
            <p:spPr>
              <a:xfrm>
                <a:off x="762000" y="3197683"/>
                <a:ext cx="152400" cy="152400"/>
              </a:xfrm>
              <a:prstGeom prst="ellipse">
                <a:avLst/>
              </a:prstGeom>
              <a:solidFill>
                <a:srgbClr val="1D46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5" name="Straight Connector 54">
                <a:extLst>
                  <a:ext uri="{FF2B5EF4-FFF2-40B4-BE49-F238E27FC236}">
                    <a16:creationId xmlns:a16="http://schemas.microsoft.com/office/drawing/2014/main" id="{E56AEA86-DC80-CA4F-98F5-172D821B874E}"/>
                  </a:ext>
                </a:extLst>
              </p:cNvPr>
              <p:cNvCxnSpPr>
                <a:cxnSpLocks/>
                <a:stCxn id="54" idx="4"/>
              </p:cNvCxnSpPr>
              <p:nvPr userDrawn="1"/>
            </p:nvCxnSpPr>
            <p:spPr>
              <a:xfrm>
                <a:off x="838200" y="3350083"/>
                <a:ext cx="0" cy="457200"/>
              </a:xfrm>
              <a:prstGeom prst="line">
                <a:avLst/>
              </a:prstGeom>
              <a:ln w="19050">
                <a:solidFill>
                  <a:srgbClr val="1D4690"/>
                </a:solidFill>
              </a:ln>
            </p:spPr>
            <p:style>
              <a:lnRef idx="1">
                <a:schemeClr val="accent1"/>
              </a:lnRef>
              <a:fillRef idx="0">
                <a:schemeClr val="accent1"/>
              </a:fillRef>
              <a:effectRef idx="0">
                <a:schemeClr val="accent1"/>
              </a:effectRef>
              <a:fontRef idx="minor">
                <a:schemeClr val="tx1"/>
              </a:fontRef>
            </p:style>
          </p:cxnSp>
        </p:grpSp>
        <p:sp>
          <p:nvSpPr>
            <p:cNvPr id="50" name="Text Placeholder 24">
              <a:extLst>
                <a:ext uri="{FF2B5EF4-FFF2-40B4-BE49-F238E27FC236}">
                  <a16:creationId xmlns:a16="http://schemas.microsoft.com/office/drawing/2014/main" id="{581D0388-5C61-8C43-8229-23E016091174}"/>
                </a:ext>
              </a:extLst>
            </p:cNvPr>
            <p:cNvSpPr txBox="1">
              <a:spLocks/>
            </p:cNvSpPr>
            <p:nvPr/>
          </p:nvSpPr>
          <p:spPr>
            <a:xfrm>
              <a:off x="8748186" y="4652039"/>
              <a:ext cx="952500" cy="319414"/>
            </a:xfrm>
            <a:prstGeom prst="rect">
              <a:avLst/>
            </a:prstGeom>
          </p:spPr>
          <p:txBody>
            <a:bodyP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5757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Event</a:t>
              </a:r>
            </a:p>
          </p:txBody>
        </p:sp>
        <p:grpSp>
          <p:nvGrpSpPr>
            <p:cNvPr id="51" name="Group 50">
              <a:extLst>
                <a:ext uri="{FF2B5EF4-FFF2-40B4-BE49-F238E27FC236}">
                  <a16:creationId xmlns:a16="http://schemas.microsoft.com/office/drawing/2014/main" id="{6CDD8BBB-B9E3-D24F-A31D-195F0A0E770E}"/>
                </a:ext>
              </a:extLst>
            </p:cNvPr>
            <p:cNvGrpSpPr/>
            <p:nvPr/>
          </p:nvGrpSpPr>
          <p:grpSpPr>
            <a:xfrm>
              <a:off x="9040015" y="2861885"/>
              <a:ext cx="2514600" cy="954107"/>
              <a:chOff x="5029200" y="1430179"/>
              <a:chExt cx="2514600" cy="954107"/>
            </a:xfrm>
          </p:grpSpPr>
          <p:sp>
            <p:nvSpPr>
              <p:cNvPr id="52" name="TextBox 51">
                <a:extLst>
                  <a:ext uri="{FF2B5EF4-FFF2-40B4-BE49-F238E27FC236}">
                    <a16:creationId xmlns:a16="http://schemas.microsoft.com/office/drawing/2014/main" id="{650BFA84-6EE3-2740-AD1C-3D18748C64E5}"/>
                  </a:ext>
                </a:extLst>
              </p:cNvPr>
              <p:cNvSpPr txBox="1"/>
              <p:nvPr/>
            </p:nvSpPr>
            <p:spPr>
              <a:xfrm>
                <a:off x="5029200" y="1676400"/>
                <a:ext cx="2514600" cy="707886"/>
              </a:xfrm>
              <a:prstGeom prst="rect">
                <a:avLst/>
              </a:prstGeom>
              <a:noFill/>
            </p:spPr>
            <p:txBody>
              <a:bodyPr wrap="square" rtlCol="0">
                <a:spAutoFit/>
              </a:bodyPr>
              <a:lstStyle/>
              <a:p>
                <a:r>
                  <a:rPr lang="en-US" sz="1000" dirty="0">
                    <a:solidFill>
                      <a:srgbClr val="575757"/>
                    </a:solidFill>
                  </a:rPr>
                  <a:t>Lorem ipsum dolor sit </a:t>
                </a:r>
                <a:r>
                  <a:rPr lang="en-US" sz="1000" dirty="0" err="1">
                    <a:solidFill>
                      <a:srgbClr val="575757"/>
                    </a:solidFill>
                  </a:rPr>
                  <a:t>amet</a:t>
                </a:r>
                <a:r>
                  <a:rPr lang="en-US" sz="1000" dirty="0">
                    <a:solidFill>
                      <a:srgbClr val="575757"/>
                    </a:solidFill>
                  </a:rPr>
                  <a:t>, </a:t>
                </a:r>
                <a:r>
                  <a:rPr lang="en-US" sz="1000" dirty="0" err="1">
                    <a:solidFill>
                      <a:srgbClr val="575757"/>
                    </a:solidFill>
                  </a:rPr>
                  <a:t>consectetur</a:t>
                </a:r>
                <a:r>
                  <a:rPr lang="en-US" sz="1000" dirty="0">
                    <a:solidFill>
                      <a:srgbClr val="575757"/>
                    </a:solidFill>
                  </a:rPr>
                  <a:t> </a:t>
                </a:r>
                <a:r>
                  <a:rPr lang="en-US" sz="1000" dirty="0" err="1">
                    <a:solidFill>
                      <a:srgbClr val="575757"/>
                    </a:solidFill>
                  </a:rPr>
                  <a:t>adipiscing</a:t>
                </a:r>
                <a:r>
                  <a:rPr lang="en-US" sz="1000" dirty="0">
                    <a:solidFill>
                      <a:srgbClr val="575757"/>
                    </a:solidFill>
                  </a:rPr>
                  <a:t> </a:t>
                </a:r>
                <a:r>
                  <a:rPr lang="en-US" sz="1000" dirty="0" err="1">
                    <a:solidFill>
                      <a:srgbClr val="575757"/>
                    </a:solidFill>
                  </a:rPr>
                  <a:t>elit</a:t>
                </a:r>
                <a:r>
                  <a:rPr lang="en-US" sz="1000" dirty="0">
                    <a:solidFill>
                      <a:srgbClr val="575757"/>
                    </a:solidFill>
                  </a:rPr>
                  <a:t>, </a:t>
                </a:r>
                <a:r>
                  <a:rPr lang="en-US" sz="1000" dirty="0" err="1">
                    <a:solidFill>
                      <a:srgbClr val="575757"/>
                    </a:solidFill>
                  </a:rPr>
                  <a:t>sed</a:t>
                </a:r>
                <a:r>
                  <a:rPr lang="en-US" sz="1000" dirty="0">
                    <a:solidFill>
                      <a:srgbClr val="575757"/>
                    </a:solidFill>
                  </a:rPr>
                  <a:t> do </a:t>
                </a:r>
                <a:r>
                  <a:rPr lang="en-US" sz="1000" dirty="0" err="1">
                    <a:solidFill>
                      <a:srgbClr val="575757"/>
                    </a:solidFill>
                  </a:rPr>
                  <a:t>eiusmod</a:t>
                </a:r>
                <a:r>
                  <a:rPr lang="en-US" sz="1000" dirty="0">
                    <a:solidFill>
                      <a:srgbClr val="575757"/>
                    </a:solidFill>
                  </a:rPr>
                  <a:t> </a:t>
                </a:r>
                <a:r>
                  <a:rPr lang="en-US" sz="1000" dirty="0" err="1">
                    <a:solidFill>
                      <a:srgbClr val="575757"/>
                    </a:solidFill>
                  </a:rPr>
                  <a:t>tempor</a:t>
                </a:r>
                <a:r>
                  <a:rPr lang="en-US" sz="1000" dirty="0">
                    <a:solidFill>
                      <a:srgbClr val="575757"/>
                    </a:solidFill>
                  </a:rPr>
                  <a:t> </a:t>
                </a:r>
                <a:r>
                  <a:rPr lang="en-US" sz="1000" dirty="0" err="1">
                    <a:solidFill>
                      <a:srgbClr val="575757"/>
                    </a:solidFill>
                  </a:rPr>
                  <a:t>incididunt</a:t>
                </a:r>
                <a:r>
                  <a:rPr lang="en-US" sz="1000" dirty="0">
                    <a:solidFill>
                      <a:srgbClr val="575757"/>
                    </a:solidFill>
                  </a:rPr>
                  <a:t> </a:t>
                </a:r>
                <a:r>
                  <a:rPr lang="en-US" sz="1000" dirty="0" err="1">
                    <a:solidFill>
                      <a:srgbClr val="575757"/>
                    </a:solidFill>
                  </a:rPr>
                  <a:t>labore</a:t>
                </a:r>
                <a:r>
                  <a:rPr lang="en-US" sz="1000" dirty="0">
                    <a:solidFill>
                      <a:srgbClr val="575757"/>
                    </a:solidFill>
                  </a:rPr>
                  <a:t> dolore magna </a:t>
                </a:r>
                <a:r>
                  <a:rPr lang="en-US" sz="1000" dirty="0" err="1">
                    <a:solidFill>
                      <a:srgbClr val="575757"/>
                    </a:solidFill>
                  </a:rPr>
                  <a:t>aliqua</a:t>
                </a:r>
                <a:r>
                  <a:rPr lang="en-US" sz="1000" dirty="0">
                    <a:solidFill>
                      <a:srgbClr val="575757"/>
                    </a:solidFill>
                  </a:rPr>
                  <a:t> dolor sit </a:t>
                </a:r>
                <a:r>
                  <a:rPr lang="en-US" sz="1000" dirty="0" err="1">
                    <a:solidFill>
                      <a:srgbClr val="575757"/>
                    </a:solidFill>
                  </a:rPr>
                  <a:t>amet</a:t>
                </a:r>
                <a:r>
                  <a:rPr lang="en-US" sz="1000" dirty="0">
                    <a:solidFill>
                      <a:srgbClr val="575757"/>
                    </a:solidFill>
                  </a:rPr>
                  <a:t>, </a:t>
                </a:r>
                <a:r>
                  <a:rPr lang="en-US" sz="1000" dirty="0" err="1">
                    <a:solidFill>
                      <a:srgbClr val="575757"/>
                    </a:solidFill>
                  </a:rPr>
                  <a:t>consectetur</a:t>
                </a:r>
                <a:r>
                  <a:rPr lang="en-US" sz="1000" dirty="0">
                    <a:solidFill>
                      <a:srgbClr val="575757"/>
                    </a:solidFill>
                  </a:rPr>
                  <a:t> </a:t>
                </a:r>
                <a:r>
                  <a:rPr lang="en-US" sz="1000" dirty="0" err="1">
                    <a:solidFill>
                      <a:srgbClr val="575757"/>
                    </a:solidFill>
                  </a:rPr>
                  <a:t>adipiscing</a:t>
                </a:r>
                <a:r>
                  <a:rPr lang="en-US" sz="1000" dirty="0">
                    <a:solidFill>
                      <a:srgbClr val="575757"/>
                    </a:solidFill>
                  </a:rPr>
                  <a:t>.</a:t>
                </a:r>
              </a:p>
            </p:txBody>
          </p:sp>
          <p:sp>
            <p:nvSpPr>
              <p:cNvPr id="53" name="TextBox 52">
                <a:extLst>
                  <a:ext uri="{FF2B5EF4-FFF2-40B4-BE49-F238E27FC236}">
                    <a16:creationId xmlns:a16="http://schemas.microsoft.com/office/drawing/2014/main" id="{8F039366-202E-774F-9E26-7242613BBBC0}"/>
                  </a:ext>
                </a:extLst>
              </p:cNvPr>
              <p:cNvSpPr txBox="1"/>
              <p:nvPr/>
            </p:nvSpPr>
            <p:spPr>
              <a:xfrm>
                <a:off x="5029200" y="1430179"/>
                <a:ext cx="2514600" cy="246221"/>
              </a:xfrm>
              <a:prstGeom prst="rect">
                <a:avLst/>
              </a:prstGeom>
              <a:noFill/>
            </p:spPr>
            <p:txBody>
              <a:bodyPr wrap="square" rtlCol="0">
                <a:spAutoFit/>
              </a:bodyPr>
              <a:lstStyle/>
              <a:p>
                <a:r>
                  <a:rPr lang="en-US" sz="1000" b="1" dirty="0">
                    <a:solidFill>
                      <a:srgbClr val="575757"/>
                    </a:solidFill>
                  </a:rPr>
                  <a:t>Explain Heading</a:t>
                </a:r>
              </a:p>
            </p:txBody>
          </p:sp>
        </p:grpSp>
      </p:grpSp>
      <p:grpSp>
        <p:nvGrpSpPr>
          <p:cNvPr id="56" name="Group 55">
            <a:extLst>
              <a:ext uri="{FF2B5EF4-FFF2-40B4-BE49-F238E27FC236}">
                <a16:creationId xmlns:a16="http://schemas.microsoft.com/office/drawing/2014/main" id="{922603A5-C6FB-164A-BC13-E6000BC7F94C}"/>
              </a:ext>
            </a:extLst>
          </p:cNvPr>
          <p:cNvGrpSpPr/>
          <p:nvPr userDrawn="1"/>
        </p:nvGrpSpPr>
        <p:grpSpPr>
          <a:xfrm>
            <a:off x="763339" y="3960102"/>
            <a:ext cx="152400" cy="609600"/>
            <a:chOff x="762000" y="3197683"/>
            <a:chExt cx="152400" cy="609600"/>
          </a:xfrm>
        </p:grpSpPr>
        <p:sp>
          <p:nvSpPr>
            <p:cNvPr id="57" name="Oval 56">
              <a:extLst>
                <a:ext uri="{FF2B5EF4-FFF2-40B4-BE49-F238E27FC236}">
                  <a16:creationId xmlns:a16="http://schemas.microsoft.com/office/drawing/2014/main" id="{9A498D0D-CE6D-9346-972E-531A7E052ECD}"/>
                </a:ext>
              </a:extLst>
            </p:cNvPr>
            <p:cNvSpPr/>
            <p:nvPr userDrawn="1"/>
          </p:nvSpPr>
          <p:spPr>
            <a:xfrm>
              <a:off x="762000" y="3197683"/>
              <a:ext cx="152400" cy="152400"/>
            </a:xfrm>
            <a:prstGeom prst="ellipse">
              <a:avLst/>
            </a:prstGeom>
            <a:solidFill>
              <a:srgbClr val="1D46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8" name="Straight Connector 57">
              <a:extLst>
                <a:ext uri="{FF2B5EF4-FFF2-40B4-BE49-F238E27FC236}">
                  <a16:creationId xmlns:a16="http://schemas.microsoft.com/office/drawing/2014/main" id="{9C29BA69-A36D-3447-B5A4-E41F79CDB3B0}"/>
                </a:ext>
              </a:extLst>
            </p:cNvPr>
            <p:cNvCxnSpPr>
              <a:cxnSpLocks/>
              <a:stCxn id="57" idx="4"/>
            </p:cNvCxnSpPr>
            <p:nvPr userDrawn="1"/>
          </p:nvCxnSpPr>
          <p:spPr>
            <a:xfrm>
              <a:off x="838200" y="3350083"/>
              <a:ext cx="0" cy="457200"/>
            </a:xfrm>
            <a:prstGeom prst="line">
              <a:avLst/>
            </a:prstGeom>
            <a:ln w="19050">
              <a:solidFill>
                <a:srgbClr val="1D4690"/>
              </a:solidFill>
            </a:ln>
          </p:spPr>
          <p:style>
            <a:lnRef idx="1">
              <a:schemeClr val="accent1"/>
            </a:lnRef>
            <a:fillRef idx="0">
              <a:schemeClr val="accent1"/>
            </a:fillRef>
            <a:effectRef idx="0">
              <a:schemeClr val="accent1"/>
            </a:effectRef>
            <a:fontRef idx="minor">
              <a:schemeClr val="tx1"/>
            </a:fontRef>
          </p:style>
        </p:cxnSp>
      </p:grpSp>
      <p:sp>
        <p:nvSpPr>
          <p:cNvPr id="59" name="Text Placeholder 24">
            <a:extLst>
              <a:ext uri="{FF2B5EF4-FFF2-40B4-BE49-F238E27FC236}">
                <a16:creationId xmlns:a16="http://schemas.microsoft.com/office/drawing/2014/main" id="{1B77E2A8-1F29-3649-9E2E-1C256974C429}"/>
              </a:ext>
            </a:extLst>
          </p:cNvPr>
          <p:cNvSpPr txBox="1">
            <a:spLocks/>
          </p:cNvSpPr>
          <p:nvPr userDrawn="1"/>
        </p:nvSpPr>
        <p:spPr>
          <a:xfrm>
            <a:off x="363289" y="4652039"/>
            <a:ext cx="952500" cy="319414"/>
          </a:xfrm>
          <a:prstGeom prst="rect">
            <a:avLst/>
          </a:prstGeom>
        </p:spPr>
        <p:txBody>
          <a:bodyP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5757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Event</a:t>
            </a:r>
          </a:p>
        </p:txBody>
      </p:sp>
      <p:grpSp>
        <p:nvGrpSpPr>
          <p:cNvPr id="60" name="Group 59">
            <a:extLst>
              <a:ext uri="{FF2B5EF4-FFF2-40B4-BE49-F238E27FC236}">
                <a16:creationId xmlns:a16="http://schemas.microsoft.com/office/drawing/2014/main" id="{DEAEF48B-F62A-E648-BBBC-4C9403516BFF}"/>
              </a:ext>
            </a:extLst>
          </p:cNvPr>
          <p:cNvGrpSpPr/>
          <p:nvPr userDrawn="1"/>
        </p:nvGrpSpPr>
        <p:grpSpPr>
          <a:xfrm>
            <a:off x="655118" y="2861885"/>
            <a:ext cx="2514600" cy="954107"/>
            <a:chOff x="5029200" y="1430179"/>
            <a:chExt cx="2514600" cy="954107"/>
          </a:xfrm>
        </p:grpSpPr>
        <p:sp>
          <p:nvSpPr>
            <p:cNvPr id="61" name="TextBox 60">
              <a:extLst>
                <a:ext uri="{FF2B5EF4-FFF2-40B4-BE49-F238E27FC236}">
                  <a16:creationId xmlns:a16="http://schemas.microsoft.com/office/drawing/2014/main" id="{414E75AD-42D1-DC44-ADB2-778DFA9D7022}"/>
                </a:ext>
              </a:extLst>
            </p:cNvPr>
            <p:cNvSpPr txBox="1"/>
            <p:nvPr/>
          </p:nvSpPr>
          <p:spPr>
            <a:xfrm>
              <a:off x="5029200" y="1676400"/>
              <a:ext cx="2514600" cy="707886"/>
            </a:xfrm>
            <a:prstGeom prst="rect">
              <a:avLst/>
            </a:prstGeom>
            <a:noFill/>
          </p:spPr>
          <p:txBody>
            <a:bodyPr wrap="square" rtlCol="0">
              <a:spAutoFit/>
            </a:bodyPr>
            <a:lstStyle/>
            <a:p>
              <a:r>
                <a:rPr lang="en-US" sz="1000" dirty="0">
                  <a:solidFill>
                    <a:srgbClr val="575757"/>
                  </a:solidFill>
                </a:rPr>
                <a:t>Lorem ipsum dolor sit </a:t>
              </a:r>
              <a:r>
                <a:rPr lang="en-US" sz="1000" dirty="0" err="1">
                  <a:solidFill>
                    <a:srgbClr val="575757"/>
                  </a:solidFill>
                </a:rPr>
                <a:t>amet</a:t>
              </a:r>
              <a:r>
                <a:rPr lang="en-US" sz="1000" dirty="0">
                  <a:solidFill>
                    <a:srgbClr val="575757"/>
                  </a:solidFill>
                </a:rPr>
                <a:t>, </a:t>
              </a:r>
              <a:r>
                <a:rPr lang="en-US" sz="1000" dirty="0" err="1">
                  <a:solidFill>
                    <a:srgbClr val="575757"/>
                  </a:solidFill>
                </a:rPr>
                <a:t>consectetur</a:t>
              </a:r>
              <a:r>
                <a:rPr lang="en-US" sz="1000" dirty="0">
                  <a:solidFill>
                    <a:srgbClr val="575757"/>
                  </a:solidFill>
                </a:rPr>
                <a:t> </a:t>
              </a:r>
              <a:r>
                <a:rPr lang="en-US" sz="1000" dirty="0" err="1">
                  <a:solidFill>
                    <a:srgbClr val="575757"/>
                  </a:solidFill>
                </a:rPr>
                <a:t>adipiscing</a:t>
              </a:r>
              <a:r>
                <a:rPr lang="en-US" sz="1000" dirty="0">
                  <a:solidFill>
                    <a:srgbClr val="575757"/>
                  </a:solidFill>
                </a:rPr>
                <a:t> </a:t>
              </a:r>
              <a:r>
                <a:rPr lang="en-US" sz="1000" dirty="0" err="1">
                  <a:solidFill>
                    <a:srgbClr val="575757"/>
                  </a:solidFill>
                </a:rPr>
                <a:t>elit</a:t>
              </a:r>
              <a:r>
                <a:rPr lang="en-US" sz="1000" dirty="0">
                  <a:solidFill>
                    <a:srgbClr val="575757"/>
                  </a:solidFill>
                </a:rPr>
                <a:t>, </a:t>
              </a:r>
              <a:r>
                <a:rPr lang="en-US" sz="1000" dirty="0" err="1">
                  <a:solidFill>
                    <a:srgbClr val="575757"/>
                  </a:solidFill>
                </a:rPr>
                <a:t>sed</a:t>
              </a:r>
              <a:r>
                <a:rPr lang="en-US" sz="1000" dirty="0">
                  <a:solidFill>
                    <a:srgbClr val="575757"/>
                  </a:solidFill>
                </a:rPr>
                <a:t> do </a:t>
              </a:r>
              <a:r>
                <a:rPr lang="en-US" sz="1000" dirty="0" err="1">
                  <a:solidFill>
                    <a:srgbClr val="575757"/>
                  </a:solidFill>
                </a:rPr>
                <a:t>eiusmod</a:t>
              </a:r>
              <a:r>
                <a:rPr lang="en-US" sz="1000" dirty="0">
                  <a:solidFill>
                    <a:srgbClr val="575757"/>
                  </a:solidFill>
                </a:rPr>
                <a:t> </a:t>
              </a:r>
              <a:r>
                <a:rPr lang="en-US" sz="1000" dirty="0" err="1">
                  <a:solidFill>
                    <a:srgbClr val="575757"/>
                  </a:solidFill>
                </a:rPr>
                <a:t>tempor</a:t>
              </a:r>
              <a:r>
                <a:rPr lang="en-US" sz="1000" dirty="0">
                  <a:solidFill>
                    <a:srgbClr val="575757"/>
                  </a:solidFill>
                </a:rPr>
                <a:t> </a:t>
              </a:r>
              <a:r>
                <a:rPr lang="en-US" sz="1000" dirty="0" err="1">
                  <a:solidFill>
                    <a:srgbClr val="575757"/>
                  </a:solidFill>
                </a:rPr>
                <a:t>incididunt</a:t>
              </a:r>
              <a:r>
                <a:rPr lang="en-US" sz="1000" dirty="0">
                  <a:solidFill>
                    <a:srgbClr val="575757"/>
                  </a:solidFill>
                </a:rPr>
                <a:t> </a:t>
              </a:r>
              <a:r>
                <a:rPr lang="en-US" sz="1000" dirty="0" err="1">
                  <a:solidFill>
                    <a:srgbClr val="575757"/>
                  </a:solidFill>
                </a:rPr>
                <a:t>labore</a:t>
              </a:r>
              <a:r>
                <a:rPr lang="en-US" sz="1000" dirty="0">
                  <a:solidFill>
                    <a:srgbClr val="575757"/>
                  </a:solidFill>
                </a:rPr>
                <a:t> dolore magna </a:t>
              </a:r>
              <a:r>
                <a:rPr lang="en-US" sz="1000" dirty="0" err="1">
                  <a:solidFill>
                    <a:srgbClr val="575757"/>
                  </a:solidFill>
                </a:rPr>
                <a:t>aliqua</a:t>
              </a:r>
              <a:r>
                <a:rPr lang="en-US" sz="1000" dirty="0">
                  <a:solidFill>
                    <a:srgbClr val="575757"/>
                  </a:solidFill>
                </a:rPr>
                <a:t> dolor sit </a:t>
              </a:r>
              <a:r>
                <a:rPr lang="en-US" sz="1000" dirty="0" err="1">
                  <a:solidFill>
                    <a:srgbClr val="575757"/>
                  </a:solidFill>
                </a:rPr>
                <a:t>amet</a:t>
              </a:r>
              <a:r>
                <a:rPr lang="en-US" sz="1000" dirty="0">
                  <a:solidFill>
                    <a:srgbClr val="575757"/>
                  </a:solidFill>
                </a:rPr>
                <a:t>, </a:t>
              </a:r>
              <a:r>
                <a:rPr lang="en-US" sz="1000" dirty="0" err="1">
                  <a:solidFill>
                    <a:srgbClr val="575757"/>
                  </a:solidFill>
                </a:rPr>
                <a:t>consectetur</a:t>
              </a:r>
              <a:r>
                <a:rPr lang="en-US" sz="1000" dirty="0">
                  <a:solidFill>
                    <a:srgbClr val="575757"/>
                  </a:solidFill>
                </a:rPr>
                <a:t> </a:t>
              </a:r>
              <a:r>
                <a:rPr lang="en-US" sz="1000" dirty="0" err="1">
                  <a:solidFill>
                    <a:srgbClr val="575757"/>
                  </a:solidFill>
                </a:rPr>
                <a:t>adipiscing</a:t>
              </a:r>
              <a:r>
                <a:rPr lang="en-US" sz="1000" dirty="0">
                  <a:solidFill>
                    <a:srgbClr val="575757"/>
                  </a:solidFill>
                </a:rPr>
                <a:t>.</a:t>
              </a:r>
            </a:p>
          </p:txBody>
        </p:sp>
        <p:sp>
          <p:nvSpPr>
            <p:cNvPr id="62" name="TextBox 61">
              <a:extLst>
                <a:ext uri="{FF2B5EF4-FFF2-40B4-BE49-F238E27FC236}">
                  <a16:creationId xmlns:a16="http://schemas.microsoft.com/office/drawing/2014/main" id="{1A0C7BD5-2AC2-CC4D-B232-B8915CFED68E}"/>
                </a:ext>
              </a:extLst>
            </p:cNvPr>
            <p:cNvSpPr txBox="1"/>
            <p:nvPr/>
          </p:nvSpPr>
          <p:spPr>
            <a:xfrm>
              <a:off x="5029200" y="1430179"/>
              <a:ext cx="2514600" cy="246221"/>
            </a:xfrm>
            <a:prstGeom prst="rect">
              <a:avLst/>
            </a:prstGeom>
            <a:noFill/>
          </p:spPr>
          <p:txBody>
            <a:bodyPr wrap="square" rtlCol="0">
              <a:spAutoFit/>
            </a:bodyPr>
            <a:lstStyle/>
            <a:p>
              <a:r>
                <a:rPr lang="en-US" sz="1000" b="1" dirty="0">
                  <a:solidFill>
                    <a:srgbClr val="575757"/>
                  </a:solidFill>
                </a:rPr>
                <a:t>Explain Heading</a:t>
              </a:r>
            </a:p>
          </p:txBody>
        </p:sp>
      </p:grpSp>
      <p:grpSp>
        <p:nvGrpSpPr>
          <p:cNvPr id="63" name="Group 62">
            <a:extLst>
              <a:ext uri="{FF2B5EF4-FFF2-40B4-BE49-F238E27FC236}">
                <a16:creationId xmlns:a16="http://schemas.microsoft.com/office/drawing/2014/main" id="{FFDA1702-A0CD-454D-A211-8CBB3F3E7806}"/>
              </a:ext>
            </a:extLst>
          </p:cNvPr>
          <p:cNvGrpSpPr/>
          <p:nvPr userDrawn="1"/>
        </p:nvGrpSpPr>
        <p:grpSpPr>
          <a:xfrm>
            <a:off x="2656809" y="5107578"/>
            <a:ext cx="2514600" cy="954107"/>
            <a:chOff x="5029200" y="1430179"/>
            <a:chExt cx="2514600" cy="954107"/>
          </a:xfrm>
        </p:grpSpPr>
        <p:sp>
          <p:nvSpPr>
            <p:cNvPr id="64" name="TextBox 63">
              <a:extLst>
                <a:ext uri="{FF2B5EF4-FFF2-40B4-BE49-F238E27FC236}">
                  <a16:creationId xmlns:a16="http://schemas.microsoft.com/office/drawing/2014/main" id="{D947BA01-0769-194B-957C-86EB46EDD79B}"/>
                </a:ext>
              </a:extLst>
            </p:cNvPr>
            <p:cNvSpPr txBox="1"/>
            <p:nvPr/>
          </p:nvSpPr>
          <p:spPr>
            <a:xfrm>
              <a:off x="5029200" y="1676400"/>
              <a:ext cx="2514600" cy="707886"/>
            </a:xfrm>
            <a:prstGeom prst="rect">
              <a:avLst/>
            </a:prstGeom>
            <a:noFill/>
          </p:spPr>
          <p:txBody>
            <a:bodyPr wrap="square" rtlCol="0">
              <a:spAutoFit/>
            </a:bodyPr>
            <a:lstStyle/>
            <a:p>
              <a:r>
                <a:rPr lang="en-US" sz="1000" dirty="0">
                  <a:solidFill>
                    <a:srgbClr val="575757"/>
                  </a:solidFill>
                </a:rPr>
                <a:t>Lorem ipsum dolor sit </a:t>
              </a:r>
              <a:r>
                <a:rPr lang="en-US" sz="1000" dirty="0" err="1">
                  <a:solidFill>
                    <a:srgbClr val="575757"/>
                  </a:solidFill>
                </a:rPr>
                <a:t>amet</a:t>
              </a:r>
              <a:r>
                <a:rPr lang="en-US" sz="1000" dirty="0">
                  <a:solidFill>
                    <a:srgbClr val="575757"/>
                  </a:solidFill>
                </a:rPr>
                <a:t>, </a:t>
              </a:r>
              <a:r>
                <a:rPr lang="en-US" sz="1000" dirty="0" err="1">
                  <a:solidFill>
                    <a:srgbClr val="575757"/>
                  </a:solidFill>
                </a:rPr>
                <a:t>consectetur</a:t>
              </a:r>
              <a:r>
                <a:rPr lang="en-US" sz="1000" dirty="0">
                  <a:solidFill>
                    <a:srgbClr val="575757"/>
                  </a:solidFill>
                </a:rPr>
                <a:t> </a:t>
              </a:r>
              <a:r>
                <a:rPr lang="en-US" sz="1000" dirty="0" err="1">
                  <a:solidFill>
                    <a:srgbClr val="575757"/>
                  </a:solidFill>
                </a:rPr>
                <a:t>adipiscing</a:t>
              </a:r>
              <a:r>
                <a:rPr lang="en-US" sz="1000" dirty="0">
                  <a:solidFill>
                    <a:srgbClr val="575757"/>
                  </a:solidFill>
                </a:rPr>
                <a:t> </a:t>
              </a:r>
              <a:r>
                <a:rPr lang="en-US" sz="1000" dirty="0" err="1">
                  <a:solidFill>
                    <a:srgbClr val="575757"/>
                  </a:solidFill>
                </a:rPr>
                <a:t>elit</a:t>
              </a:r>
              <a:r>
                <a:rPr lang="en-US" sz="1000" dirty="0">
                  <a:solidFill>
                    <a:srgbClr val="575757"/>
                  </a:solidFill>
                </a:rPr>
                <a:t>, </a:t>
              </a:r>
              <a:r>
                <a:rPr lang="en-US" sz="1000" dirty="0" err="1">
                  <a:solidFill>
                    <a:srgbClr val="575757"/>
                  </a:solidFill>
                </a:rPr>
                <a:t>sed</a:t>
              </a:r>
              <a:r>
                <a:rPr lang="en-US" sz="1000" dirty="0">
                  <a:solidFill>
                    <a:srgbClr val="575757"/>
                  </a:solidFill>
                </a:rPr>
                <a:t> do </a:t>
              </a:r>
              <a:r>
                <a:rPr lang="en-US" sz="1000" dirty="0" err="1">
                  <a:solidFill>
                    <a:srgbClr val="575757"/>
                  </a:solidFill>
                </a:rPr>
                <a:t>eiusmod</a:t>
              </a:r>
              <a:r>
                <a:rPr lang="en-US" sz="1000" dirty="0">
                  <a:solidFill>
                    <a:srgbClr val="575757"/>
                  </a:solidFill>
                </a:rPr>
                <a:t> </a:t>
              </a:r>
              <a:r>
                <a:rPr lang="en-US" sz="1000" dirty="0" err="1">
                  <a:solidFill>
                    <a:srgbClr val="575757"/>
                  </a:solidFill>
                </a:rPr>
                <a:t>tempor</a:t>
              </a:r>
              <a:r>
                <a:rPr lang="en-US" sz="1000" dirty="0">
                  <a:solidFill>
                    <a:srgbClr val="575757"/>
                  </a:solidFill>
                </a:rPr>
                <a:t> </a:t>
              </a:r>
              <a:r>
                <a:rPr lang="en-US" sz="1000" dirty="0" err="1">
                  <a:solidFill>
                    <a:srgbClr val="575757"/>
                  </a:solidFill>
                </a:rPr>
                <a:t>incididunt</a:t>
              </a:r>
              <a:r>
                <a:rPr lang="en-US" sz="1000" dirty="0">
                  <a:solidFill>
                    <a:srgbClr val="575757"/>
                  </a:solidFill>
                </a:rPr>
                <a:t> </a:t>
              </a:r>
              <a:r>
                <a:rPr lang="en-US" sz="1000" dirty="0" err="1">
                  <a:solidFill>
                    <a:srgbClr val="575757"/>
                  </a:solidFill>
                </a:rPr>
                <a:t>labore</a:t>
              </a:r>
              <a:r>
                <a:rPr lang="en-US" sz="1000" dirty="0">
                  <a:solidFill>
                    <a:srgbClr val="575757"/>
                  </a:solidFill>
                </a:rPr>
                <a:t> dolore magna </a:t>
              </a:r>
              <a:r>
                <a:rPr lang="en-US" sz="1000" dirty="0" err="1">
                  <a:solidFill>
                    <a:srgbClr val="575757"/>
                  </a:solidFill>
                </a:rPr>
                <a:t>aliqua</a:t>
              </a:r>
              <a:r>
                <a:rPr lang="en-US" sz="1000" dirty="0">
                  <a:solidFill>
                    <a:srgbClr val="575757"/>
                  </a:solidFill>
                </a:rPr>
                <a:t> dolor sit </a:t>
              </a:r>
              <a:r>
                <a:rPr lang="en-US" sz="1000" dirty="0" err="1">
                  <a:solidFill>
                    <a:srgbClr val="575757"/>
                  </a:solidFill>
                </a:rPr>
                <a:t>amet</a:t>
              </a:r>
              <a:r>
                <a:rPr lang="en-US" sz="1000" dirty="0">
                  <a:solidFill>
                    <a:srgbClr val="575757"/>
                  </a:solidFill>
                </a:rPr>
                <a:t>, </a:t>
              </a:r>
              <a:r>
                <a:rPr lang="en-US" sz="1000" dirty="0" err="1">
                  <a:solidFill>
                    <a:srgbClr val="575757"/>
                  </a:solidFill>
                </a:rPr>
                <a:t>consectetur</a:t>
              </a:r>
              <a:r>
                <a:rPr lang="en-US" sz="1000" dirty="0">
                  <a:solidFill>
                    <a:srgbClr val="575757"/>
                  </a:solidFill>
                </a:rPr>
                <a:t> </a:t>
              </a:r>
              <a:r>
                <a:rPr lang="en-US" sz="1000" dirty="0" err="1">
                  <a:solidFill>
                    <a:srgbClr val="575757"/>
                  </a:solidFill>
                </a:rPr>
                <a:t>adipiscing</a:t>
              </a:r>
              <a:r>
                <a:rPr lang="en-US" sz="1000" dirty="0">
                  <a:solidFill>
                    <a:srgbClr val="575757"/>
                  </a:solidFill>
                </a:rPr>
                <a:t>.</a:t>
              </a:r>
            </a:p>
          </p:txBody>
        </p:sp>
        <p:sp>
          <p:nvSpPr>
            <p:cNvPr id="65" name="TextBox 64">
              <a:extLst>
                <a:ext uri="{FF2B5EF4-FFF2-40B4-BE49-F238E27FC236}">
                  <a16:creationId xmlns:a16="http://schemas.microsoft.com/office/drawing/2014/main" id="{16305423-E0A9-164B-8257-A908E71C554D}"/>
                </a:ext>
              </a:extLst>
            </p:cNvPr>
            <p:cNvSpPr txBox="1"/>
            <p:nvPr/>
          </p:nvSpPr>
          <p:spPr>
            <a:xfrm>
              <a:off x="5029200" y="1430179"/>
              <a:ext cx="2514600" cy="246221"/>
            </a:xfrm>
            <a:prstGeom prst="rect">
              <a:avLst/>
            </a:prstGeom>
            <a:noFill/>
          </p:spPr>
          <p:txBody>
            <a:bodyPr wrap="square" rtlCol="0">
              <a:spAutoFit/>
            </a:bodyPr>
            <a:lstStyle/>
            <a:p>
              <a:r>
                <a:rPr lang="en-US" sz="1000" b="1" dirty="0">
                  <a:solidFill>
                    <a:srgbClr val="575757"/>
                  </a:solidFill>
                </a:rPr>
                <a:t>Explain Heading</a:t>
              </a:r>
            </a:p>
          </p:txBody>
        </p:sp>
      </p:grpSp>
      <p:grpSp>
        <p:nvGrpSpPr>
          <p:cNvPr id="66" name="Group 65">
            <a:extLst>
              <a:ext uri="{FF2B5EF4-FFF2-40B4-BE49-F238E27FC236}">
                <a16:creationId xmlns:a16="http://schemas.microsoft.com/office/drawing/2014/main" id="{BE95EB52-4B69-9A4D-A8F8-13BBB1694659}"/>
              </a:ext>
            </a:extLst>
          </p:cNvPr>
          <p:cNvGrpSpPr/>
          <p:nvPr userDrawn="1"/>
        </p:nvGrpSpPr>
        <p:grpSpPr>
          <a:xfrm>
            <a:off x="7321686" y="5090063"/>
            <a:ext cx="2514600" cy="954107"/>
            <a:chOff x="5029200" y="1430179"/>
            <a:chExt cx="2514600" cy="954107"/>
          </a:xfrm>
        </p:grpSpPr>
        <p:sp>
          <p:nvSpPr>
            <p:cNvPr id="67" name="TextBox 66">
              <a:extLst>
                <a:ext uri="{FF2B5EF4-FFF2-40B4-BE49-F238E27FC236}">
                  <a16:creationId xmlns:a16="http://schemas.microsoft.com/office/drawing/2014/main" id="{528CB95C-6B3D-B34D-AFD2-E40F8D3A3DB6}"/>
                </a:ext>
              </a:extLst>
            </p:cNvPr>
            <p:cNvSpPr txBox="1"/>
            <p:nvPr/>
          </p:nvSpPr>
          <p:spPr>
            <a:xfrm>
              <a:off x="5029200" y="1676400"/>
              <a:ext cx="2514600" cy="707886"/>
            </a:xfrm>
            <a:prstGeom prst="rect">
              <a:avLst/>
            </a:prstGeom>
            <a:noFill/>
          </p:spPr>
          <p:txBody>
            <a:bodyPr wrap="square" rtlCol="0">
              <a:spAutoFit/>
            </a:bodyPr>
            <a:lstStyle/>
            <a:p>
              <a:r>
                <a:rPr lang="en-US" sz="1000" dirty="0">
                  <a:solidFill>
                    <a:srgbClr val="575757"/>
                  </a:solidFill>
                </a:rPr>
                <a:t>Lorem ipsum dolor sit </a:t>
              </a:r>
              <a:r>
                <a:rPr lang="en-US" sz="1000" dirty="0" err="1">
                  <a:solidFill>
                    <a:srgbClr val="575757"/>
                  </a:solidFill>
                </a:rPr>
                <a:t>amet</a:t>
              </a:r>
              <a:r>
                <a:rPr lang="en-US" sz="1000" dirty="0">
                  <a:solidFill>
                    <a:srgbClr val="575757"/>
                  </a:solidFill>
                </a:rPr>
                <a:t>, </a:t>
              </a:r>
              <a:r>
                <a:rPr lang="en-US" sz="1000" dirty="0" err="1">
                  <a:solidFill>
                    <a:srgbClr val="575757"/>
                  </a:solidFill>
                </a:rPr>
                <a:t>consectetur</a:t>
              </a:r>
              <a:r>
                <a:rPr lang="en-US" sz="1000" dirty="0">
                  <a:solidFill>
                    <a:srgbClr val="575757"/>
                  </a:solidFill>
                </a:rPr>
                <a:t> </a:t>
              </a:r>
              <a:r>
                <a:rPr lang="en-US" sz="1000" dirty="0" err="1">
                  <a:solidFill>
                    <a:srgbClr val="575757"/>
                  </a:solidFill>
                </a:rPr>
                <a:t>adipiscing</a:t>
              </a:r>
              <a:r>
                <a:rPr lang="en-US" sz="1000" dirty="0">
                  <a:solidFill>
                    <a:srgbClr val="575757"/>
                  </a:solidFill>
                </a:rPr>
                <a:t> </a:t>
              </a:r>
              <a:r>
                <a:rPr lang="en-US" sz="1000" dirty="0" err="1">
                  <a:solidFill>
                    <a:srgbClr val="575757"/>
                  </a:solidFill>
                </a:rPr>
                <a:t>elit</a:t>
              </a:r>
              <a:r>
                <a:rPr lang="en-US" sz="1000" dirty="0">
                  <a:solidFill>
                    <a:srgbClr val="575757"/>
                  </a:solidFill>
                </a:rPr>
                <a:t>, </a:t>
              </a:r>
              <a:r>
                <a:rPr lang="en-US" sz="1000" dirty="0" err="1">
                  <a:solidFill>
                    <a:srgbClr val="575757"/>
                  </a:solidFill>
                </a:rPr>
                <a:t>sed</a:t>
              </a:r>
              <a:r>
                <a:rPr lang="en-US" sz="1000" dirty="0">
                  <a:solidFill>
                    <a:srgbClr val="575757"/>
                  </a:solidFill>
                </a:rPr>
                <a:t> do </a:t>
              </a:r>
              <a:r>
                <a:rPr lang="en-US" sz="1000" dirty="0" err="1">
                  <a:solidFill>
                    <a:srgbClr val="575757"/>
                  </a:solidFill>
                </a:rPr>
                <a:t>eiusmod</a:t>
              </a:r>
              <a:r>
                <a:rPr lang="en-US" sz="1000" dirty="0">
                  <a:solidFill>
                    <a:srgbClr val="575757"/>
                  </a:solidFill>
                </a:rPr>
                <a:t> </a:t>
              </a:r>
              <a:r>
                <a:rPr lang="en-US" sz="1000" dirty="0" err="1">
                  <a:solidFill>
                    <a:srgbClr val="575757"/>
                  </a:solidFill>
                </a:rPr>
                <a:t>tempor</a:t>
              </a:r>
              <a:r>
                <a:rPr lang="en-US" sz="1000" dirty="0">
                  <a:solidFill>
                    <a:srgbClr val="575757"/>
                  </a:solidFill>
                </a:rPr>
                <a:t> </a:t>
              </a:r>
              <a:r>
                <a:rPr lang="en-US" sz="1000" dirty="0" err="1">
                  <a:solidFill>
                    <a:srgbClr val="575757"/>
                  </a:solidFill>
                </a:rPr>
                <a:t>incididunt</a:t>
              </a:r>
              <a:r>
                <a:rPr lang="en-US" sz="1000" dirty="0">
                  <a:solidFill>
                    <a:srgbClr val="575757"/>
                  </a:solidFill>
                </a:rPr>
                <a:t> </a:t>
              </a:r>
              <a:r>
                <a:rPr lang="en-US" sz="1000" dirty="0" err="1">
                  <a:solidFill>
                    <a:srgbClr val="575757"/>
                  </a:solidFill>
                </a:rPr>
                <a:t>labore</a:t>
              </a:r>
              <a:r>
                <a:rPr lang="en-US" sz="1000" dirty="0">
                  <a:solidFill>
                    <a:srgbClr val="575757"/>
                  </a:solidFill>
                </a:rPr>
                <a:t> dolore magna </a:t>
              </a:r>
              <a:r>
                <a:rPr lang="en-US" sz="1000" dirty="0" err="1">
                  <a:solidFill>
                    <a:srgbClr val="575757"/>
                  </a:solidFill>
                </a:rPr>
                <a:t>aliqua</a:t>
              </a:r>
              <a:r>
                <a:rPr lang="en-US" sz="1000" dirty="0">
                  <a:solidFill>
                    <a:srgbClr val="575757"/>
                  </a:solidFill>
                </a:rPr>
                <a:t> dolor sit </a:t>
              </a:r>
              <a:r>
                <a:rPr lang="en-US" sz="1000" dirty="0" err="1">
                  <a:solidFill>
                    <a:srgbClr val="575757"/>
                  </a:solidFill>
                </a:rPr>
                <a:t>amet</a:t>
              </a:r>
              <a:r>
                <a:rPr lang="en-US" sz="1000" dirty="0">
                  <a:solidFill>
                    <a:srgbClr val="575757"/>
                  </a:solidFill>
                </a:rPr>
                <a:t>, </a:t>
              </a:r>
              <a:r>
                <a:rPr lang="en-US" sz="1000" dirty="0" err="1">
                  <a:solidFill>
                    <a:srgbClr val="575757"/>
                  </a:solidFill>
                </a:rPr>
                <a:t>consectetur</a:t>
              </a:r>
              <a:r>
                <a:rPr lang="en-US" sz="1000" dirty="0">
                  <a:solidFill>
                    <a:srgbClr val="575757"/>
                  </a:solidFill>
                </a:rPr>
                <a:t> </a:t>
              </a:r>
              <a:r>
                <a:rPr lang="en-US" sz="1000" dirty="0" err="1">
                  <a:solidFill>
                    <a:srgbClr val="575757"/>
                  </a:solidFill>
                </a:rPr>
                <a:t>adipiscing</a:t>
              </a:r>
              <a:r>
                <a:rPr lang="en-US" sz="1000" dirty="0">
                  <a:solidFill>
                    <a:srgbClr val="575757"/>
                  </a:solidFill>
                </a:rPr>
                <a:t>.</a:t>
              </a:r>
            </a:p>
          </p:txBody>
        </p:sp>
        <p:sp>
          <p:nvSpPr>
            <p:cNvPr id="68" name="TextBox 67">
              <a:extLst>
                <a:ext uri="{FF2B5EF4-FFF2-40B4-BE49-F238E27FC236}">
                  <a16:creationId xmlns:a16="http://schemas.microsoft.com/office/drawing/2014/main" id="{D799A5DB-75AE-BB4A-B6F6-8AE4BCD790EC}"/>
                </a:ext>
              </a:extLst>
            </p:cNvPr>
            <p:cNvSpPr txBox="1"/>
            <p:nvPr/>
          </p:nvSpPr>
          <p:spPr>
            <a:xfrm>
              <a:off x="5029200" y="1430179"/>
              <a:ext cx="2514600" cy="246221"/>
            </a:xfrm>
            <a:prstGeom prst="rect">
              <a:avLst/>
            </a:prstGeom>
            <a:noFill/>
          </p:spPr>
          <p:txBody>
            <a:bodyPr wrap="square" rtlCol="0">
              <a:spAutoFit/>
            </a:bodyPr>
            <a:lstStyle/>
            <a:p>
              <a:r>
                <a:rPr lang="en-US" sz="1000" b="1" dirty="0">
                  <a:solidFill>
                    <a:srgbClr val="575757"/>
                  </a:solidFill>
                </a:rPr>
                <a:t>Explain Heading</a:t>
              </a:r>
            </a:p>
          </p:txBody>
        </p:sp>
      </p:grpSp>
      <p:sp>
        <p:nvSpPr>
          <p:cNvPr id="2" name="TextBox 1">
            <a:extLst>
              <a:ext uri="{FF2B5EF4-FFF2-40B4-BE49-F238E27FC236}">
                <a16:creationId xmlns:a16="http://schemas.microsoft.com/office/drawing/2014/main" id="{92112BBC-CC64-7647-B8B7-4742C958C69A}"/>
              </a:ext>
            </a:extLst>
          </p:cNvPr>
          <p:cNvSpPr txBox="1"/>
          <p:nvPr userDrawn="1"/>
        </p:nvSpPr>
        <p:spPr>
          <a:xfrm rot="1278943">
            <a:off x="1291312" y="2832582"/>
            <a:ext cx="9504525" cy="1107996"/>
          </a:xfrm>
          <a:prstGeom prst="rect">
            <a:avLst/>
          </a:prstGeom>
          <a:noFill/>
        </p:spPr>
        <p:txBody>
          <a:bodyPr wrap="none" rtlCol="0">
            <a:spAutoFit/>
          </a:bodyPr>
          <a:lstStyle/>
          <a:p>
            <a:r>
              <a:rPr lang="en-US" sz="6600" dirty="0"/>
              <a:t>This Slide Not for Editing</a:t>
            </a:r>
          </a:p>
        </p:txBody>
      </p:sp>
    </p:spTree>
    <p:extLst>
      <p:ext uri="{BB962C8B-B14F-4D97-AF65-F5344CB8AC3E}">
        <p14:creationId xmlns:p14="http://schemas.microsoft.com/office/powerpoint/2010/main" val="3437597958"/>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4_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B1067-15C4-8D46-9FDD-A20E53BB5CF4}"/>
              </a:ext>
            </a:extLst>
          </p:cNvPr>
          <p:cNvSpPr>
            <a:spLocks noGrp="1"/>
          </p:cNvSpPr>
          <p:nvPr>
            <p:ph type="title" hasCustomPrompt="1"/>
          </p:nvPr>
        </p:nvSpPr>
        <p:spPr>
          <a:xfrm>
            <a:off x="457200" y="1066800"/>
            <a:ext cx="5264150" cy="2852737"/>
          </a:xfrm>
          <a:prstGeom prst="rect">
            <a:avLst/>
          </a:prstGeom>
        </p:spPr>
        <p:txBody>
          <a:bodyPr anchor="b">
            <a:normAutofit/>
          </a:bodyPr>
          <a:lstStyle>
            <a:lvl1pPr algn="l">
              <a:defRPr sz="4000">
                <a:solidFill>
                  <a:srgbClr val="666666"/>
                </a:solidFill>
              </a:defRPr>
            </a:lvl1pPr>
          </a:lstStyle>
          <a:p>
            <a:r>
              <a:rPr lang="en-US" dirty="0"/>
              <a:t>MAIN TITLE OF PRESENTATION </a:t>
            </a:r>
          </a:p>
        </p:txBody>
      </p:sp>
      <p:sp>
        <p:nvSpPr>
          <p:cNvPr id="3" name="Text Placeholder 2">
            <a:extLst>
              <a:ext uri="{FF2B5EF4-FFF2-40B4-BE49-F238E27FC236}">
                <a16:creationId xmlns:a16="http://schemas.microsoft.com/office/drawing/2014/main" id="{E2C3E94D-727B-A948-9B78-12A6A899431B}"/>
              </a:ext>
            </a:extLst>
          </p:cNvPr>
          <p:cNvSpPr>
            <a:spLocks noGrp="1"/>
          </p:cNvSpPr>
          <p:nvPr>
            <p:ph type="body" idx="1" hasCustomPrompt="1"/>
          </p:nvPr>
        </p:nvSpPr>
        <p:spPr>
          <a:xfrm>
            <a:off x="490603" y="4071937"/>
            <a:ext cx="526415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OF PRESENTATION </a:t>
            </a:r>
          </a:p>
        </p:txBody>
      </p:sp>
      <p:sp>
        <p:nvSpPr>
          <p:cNvPr id="6" name="Slide Number Placeholder 5">
            <a:extLst>
              <a:ext uri="{FF2B5EF4-FFF2-40B4-BE49-F238E27FC236}">
                <a16:creationId xmlns:a16="http://schemas.microsoft.com/office/drawing/2014/main" id="{313E9A27-94A1-CB40-B97E-AC4F5F3E0C67}"/>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5" name="Rectangle 4">
            <a:extLst>
              <a:ext uri="{FF2B5EF4-FFF2-40B4-BE49-F238E27FC236}">
                <a16:creationId xmlns:a16="http://schemas.microsoft.com/office/drawing/2014/main" id="{992563B5-0BF1-234B-979B-74993BBF52FF}"/>
              </a:ext>
            </a:extLst>
          </p:cNvPr>
          <p:cNvSpPr/>
          <p:nvPr userDrawn="1"/>
        </p:nvSpPr>
        <p:spPr>
          <a:xfrm>
            <a:off x="1" y="6477000"/>
            <a:ext cx="381000" cy="76200"/>
          </a:xfrm>
          <a:prstGeom prst="rect">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1402933"/>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5000" fill="hold"/>
                                        <p:tgtEl>
                                          <p:spTgt spid="5"/>
                                        </p:tgtEl>
                                      </p:cBhvr>
                                      <p:by x="65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bg>
      <p:bgPr>
        <a:blipFill dpi="0" rotWithShape="1">
          <a:blip r:embed="rId2" cstate="screen">
            <a:alphaModFix amt="8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B1067-15C4-8D46-9FDD-A20E53BB5CF4}"/>
              </a:ext>
            </a:extLst>
          </p:cNvPr>
          <p:cNvSpPr>
            <a:spLocks noGrp="1"/>
          </p:cNvSpPr>
          <p:nvPr>
            <p:ph type="title" hasCustomPrompt="1"/>
          </p:nvPr>
        </p:nvSpPr>
        <p:spPr>
          <a:xfrm>
            <a:off x="457200" y="1066800"/>
            <a:ext cx="5264150" cy="2852737"/>
          </a:xfrm>
          <a:prstGeom prst="rect">
            <a:avLst/>
          </a:prstGeom>
        </p:spPr>
        <p:txBody>
          <a:bodyPr anchor="b">
            <a:normAutofit/>
          </a:bodyPr>
          <a:lstStyle>
            <a:lvl1pPr algn="l">
              <a:defRPr sz="4000">
                <a:solidFill>
                  <a:srgbClr val="666666"/>
                </a:solidFill>
              </a:defRPr>
            </a:lvl1pPr>
          </a:lstStyle>
          <a:p>
            <a:r>
              <a:rPr lang="en-US" dirty="0"/>
              <a:t>MAIN TITLE OF PRESENTATION </a:t>
            </a:r>
          </a:p>
        </p:txBody>
      </p:sp>
      <p:sp>
        <p:nvSpPr>
          <p:cNvPr id="3" name="Text Placeholder 2">
            <a:extLst>
              <a:ext uri="{FF2B5EF4-FFF2-40B4-BE49-F238E27FC236}">
                <a16:creationId xmlns:a16="http://schemas.microsoft.com/office/drawing/2014/main" id="{E2C3E94D-727B-A948-9B78-12A6A899431B}"/>
              </a:ext>
            </a:extLst>
          </p:cNvPr>
          <p:cNvSpPr>
            <a:spLocks noGrp="1"/>
          </p:cNvSpPr>
          <p:nvPr>
            <p:ph type="body" idx="1" hasCustomPrompt="1"/>
          </p:nvPr>
        </p:nvSpPr>
        <p:spPr>
          <a:xfrm>
            <a:off x="490603" y="4071937"/>
            <a:ext cx="526415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OF PRESENTATION </a:t>
            </a:r>
          </a:p>
        </p:txBody>
      </p:sp>
      <p:sp>
        <p:nvSpPr>
          <p:cNvPr id="6" name="Slide Number Placeholder 5">
            <a:extLst>
              <a:ext uri="{FF2B5EF4-FFF2-40B4-BE49-F238E27FC236}">
                <a16:creationId xmlns:a16="http://schemas.microsoft.com/office/drawing/2014/main" id="{313E9A27-94A1-CB40-B97E-AC4F5F3E0C67}"/>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5" name="Rectangle 4">
            <a:extLst>
              <a:ext uri="{FF2B5EF4-FFF2-40B4-BE49-F238E27FC236}">
                <a16:creationId xmlns:a16="http://schemas.microsoft.com/office/drawing/2014/main" id="{2775A5CF-DFF2-ED41-8EDA-C2F50538DC89}"/>
              </a:ext>
            </a:extLst>
          </p:cNvPr>
          <p:cNvSpPr/>
          <p:nvPr userDrawn="1"/>
        </p:nvSpPr>
        <p:spPr>
          <a:xfrm>
            <a:off x="1" y="6477000"/>
            <a:ext cx="381000" cy="76200"/>
          </a:xfrm>
          <a:prstGeom prst="rect">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8879148"/>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5000" fill="hold"/>
                                        <p:tgtEl>
                                          <p:spTgt spid="5"/>
                                        </p:tgtEl>
                                      </p:cBhvr>
                                      <p:by x="65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2249B-A571-704B-979E-ACE823BBB15A}"/>
              </a:ext>
            </a:extLst>
          </p:cNvPr>
          <p:cNvSpPr>
            <a:spLocks noGrp="1"/>
          </p:cNvSpPr>
          <p:nvPr>
            <p:ph type="title" hasCustomPrompt="1"/>
          </p:nvPr>
        </p:nvSpPr>
        <p:spPr>
          <a:xfrm>
            <a:off x="838200" y="1112837"/>
            <a:ext cx="10515600" cy="1325563"/>
          </a:xfrm>
          <a:prstGeom prst="rect">
            <a:avLst/>
          </a:prstGeom>
        </p:spPr>
        <p:txBody>
          <a:bodyPr/>
          <a:lstStyle/>
          <a:p>
            <a:r>
              <a:rPr lang="en-US" dirty="0"/>
              <a:t>Title</a:t>
            </a:r>
          </a:p>
        </p:txBody>
      </p:sp>
      <p:sp>
        <p:nvSpPr>
          <p:cNvPr id="3" name="Content Placeholder 2">
            <a:extLst>
              <a:ext uri="{FF2B5EF4-FFF2-40B4-BE49-F238E27FC236}">
                <a16:creationId xmlns:a16="http://schemas.microsoft.com/office/drawing/2014/main" id="{DF991451-5628-364F-854C-A96D14BC8BE2}"/>
              </a:ext>
            </a:extLst>
          </p:cNvPr>
          <p:cNvSpPr>
            <a:spLocks noGrp="1"/>
          </p:cNvSpPr>
          <p:nvPr>
            <p:ph idx="1" hasCustomPrompt="1"/>
          </p:nvPr>
        </p:nvSpPr>
        <p:spPr>
          <a:xfrm>
            <a:off x="838200" y="2590799"/>
            <a:ext cx="10515600" cy="3409075"/>
          </a:xfrm>
          <a:prstGeom prst="rect">
            <a:avLst/>
          </a:prstGeom>
        </p:spPr>
        <p:txBody>
          <a:bodyPr/>
          <a:lstStyle/>
          <a:p>
            <a:pPr lvl="0"/>
            <a:r>
              <a:rPr lang="en-US" dirty="0"/>
              <a:t>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0CFBC65-4A3D-DF47-A5EB-8A684D58D2CF}"/>
              </a:ext>
            </a:extLst>
          </p:cNvPr>
          <p:cNvSpPr>
            <a:spLocks noGrp="1"/>
          </p:cNvSpPr>
          <p:nvPr>
            <p:ph type="sldNum" sz="quarter" idx="12"/>
          </p:nvPr>
        </p:nvSpPr>
        <p:spPr/>
        <p:txBody>
          <a:bodyPr/>
          <a:lstStyle/>
          <a:p>
            <a:fld id="{1CA897ED-F933-F140-B965-41326E641414}" type="slidenum">
              <a:rPr lang="en-US" smtClean="0"/>
              <a:t>‹#›</a:t>
            </a:fld>
            <a:endParaRPr lang="en-US"/>
          </a:p>
        </p:txBody>
      </p:sp>
    </p:spTree>
    <p:extLst>
      <p:ext uri="{BB962C8B-B14F-4D97-AF65-F5344CB8AC3E}">
        <p14:creationId xmlns:p14="http://schemas.microsoft.com/office/powerpoint/2010/main" val="3085900365"/>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Emphasis with Photo Background">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826517-8186-534C-885C-7AAABD4F437B}"/>
              </a:ext>
            </a:extLst>
          </p:cNvPr>
          <p:cNvSpPr>
            <a:spLocks noGrp="1"/>
          </p:cNvSpPr>
          <p:nvPr>
            <p:ph type="pic" sz="quarter" idx="13"/>
          </p:nvPr>
        </p:nvSpPr>
        <p:spPr>
          <a:xfrm>
            <a:off x="-11482" y="0"/>
            <a:ext cx="12203482" cy="7010400"/>
          </a:xfrm>
          <a:prstGeom prst="rect">
            <a:avLst/>
          </a:prstGeom>
        </p:spPr>
        <p:txBody>
          <a:bodyPr/>
          <a:lstStyle>
            <a:lvl1pPr marL="0" indent="0">
              <a:buNone/>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70CFBC65-4A3D-DF47-A5EB-8A684D58D2CF}"/>
              </a:ext>
            </a:extLst>
          </p:cNvPr>
          <p:cNvSpPr>
            <a:spLocks noGrp="1"/>
          </p:cNvSpPr>
          <p:nvPr>
            <p:ph type="sldNum" sz="quarter" idx="12"/>
          </p:nvPr>
        </p:nvSpPr>
        <p:spPr/>
        <p:txBody>
          <a:bodyPr/>
          <a:lstStyle>
            <a:lvl1pPr>
              <a:defRPr>
                <a:solidFill>
                  <a:schemeClr val="bg1"/>
                </a:solidFill>
              </a:defRPr>
            </a:lvl1pPr>
          </a:lstStyle>
          <a:p>
            <a:fld id="{1CA897ED-F933-F140-B965-41326E641414}" type="slidenum">
              <a:rPr lang="en-US" smtClean="0"/>
              <a:pPr/>
              <a:t>‹#›</a:t>
            </a:fld>
            <a:endParaRPr lang="en-US" dirty="0"/>
          </a:p>
        </p:txBody>
      </p:sp>
      <p:sp>
        <p:nvSpPr>
          <p:cNvPr id="5" name="Title 1">
            <a:extLst>
              <a:ext uri="{FF2B5EF4-FFF2-40B4-BE49-F238E27FC236}">
                <a16:creationId xmlns:a16="http://schemas.microsoft.com/office/drawing/2014/main" id="{9C7B3879-37F3-4E49-A4AE-D3BB2B2E7A4F}"/>
              </a:ext>
            </a:extLst>
          </p:cNvPr>
          <p:cNvSpPr>
            <a:spLocks noGrp="1"/>
          </p:cNvSpPr>
          <p:nvPr>
            <p:ph type="title" hasCustomPrompt="1"/>
          </p:nvPr>
        </p:nvSpPr>
        <p:spPr>
          <a:xfrm>
            <a:off x="457200" y="1066800"/>
            <a:ext cx="5264150" cy="2852737"/>
          </a:xfrm>
          <a:prstGeom prst="rect">
            <a:avLst/>
          </a:prstGeom>
        </p:spPr>
        <p:txBody>
          <a:bodyPr anchor="b">
            <a:normAutofit/>
          </a:bodyPr>
          <a:lstStyle>
            <a:lvl1pPr algn="l">
              <a:defRPr sz="4000">
                <a:solidFill>
                  <a:schemeClr val="bg1"/>
                </a:solidFill>
              </a:defRPr>
            </a:lvl1pPr>
          </a:lstStyle>
          <a:p>
            <a:r>
              <a:rPr lang="en-US" dirty="0"/>
              <a:t>BIG EMPHASIS WITH BACKGROUND PHOTO</a:t>
            </a:r>
          </a:p>
        </p:txBody>
      </p:sp>
      <p:sp>
        <p:nvSpPr>
          <p:cNvPr id="9" name="Rectangle 8">
            <a:extLst>
              <a:ext uri="{FF2B5EF4-FFF2-40B4-BE49-F238E27FC236}">
                <a16:creationId xmlns:a16="http://schemas.microsoft.com/office/drawing/2014/main" id="{C2C6D735-227C-7540-8FA0-77882C681B48}"/>
              </a:ext>
            </a:extLst>
          </p:cNvPr>
          <p:cNvSpPr/>
          <p:nvPr userDrawn="1"/>
        </p:nvSpPr>
        <p:spPr>
          <a:xfrm>
            <a:off x="1" y="6477000"/>
            <a:ext cx="381000" cy="76200"/>
          </a:xfrm>
          <a:prstGeom prst="rect">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5288499"/>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5000" fill="hold"/>
                                        <p:tgtEl>
                                          <p:spTgt spid="9"/>
                                        </p:tgtEl>
                                      </p:cBhvr>
                                      <p:by x="65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ubtitile with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6C0358-63A2-0248-9D09-A39B9B5EF601}"/>
              </a:ext>
            </a:extLst>
          </p:cNvPr>
          <p:cNvSpPr>
            <a:spLocks noGrp="1"/>
          </p:cNvSpPr>
          <p:nvPr>
            <p:ph type="pic" idx="1"/>
          </p:nvPr>
        </p:nvSpPr>
        <p:spPr>
          <a:xfrm>
            <a:off x="6096000" y="838200"/>
            <a:ext cx="6096000" cy="6019800"/>
          </a:xfrm>
          <a:prstGeom prst="rect">
            <a:avLst/>
          </a:prstGeo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Slide Number Placeholder 6">
            <a:extLst>
              <a:ext uri="{FF2B5EF4-FFF2-40B4-BE49-F238E27FC236}">
                <a16:creationId xmlns:a16="http://schemas.microsoft.com/office/drawing/2014/main" id="{571F1B5D-3048-434B-B9FB-AFA2C41B0F50}"/>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8" name="Title 1">
            <a:extLst>
              <a:ext uri="{FF2B5EF4-FFF2-40B4-BE49-F238E27FC236}">
                <a16:creationId xmlns:a16="http://schemas.microsoft.com/office/drawing/2014/main" id="{FEF3BC3B-1AC3-FD49-9CEA-D624F68859B7}"/>
              </a:ext>
            </a:extLst>
          </p:cNvPr>
          <p:cNvSpPr>
            <a:spLocks noGrp="1"/>
          </p:cNvSpPr>
          <p:nvPr>
            <p:ph type="title" hasCustomPrompt="1"/>
          </p:nvPr>
        </p:nvSpPr>
        <p:spPr>
          <a:xfrm>
            <a:off x="457200" y="1066800"/>
            <a:ext cx="4419600" cy="2852737"/>
          </a:xfrm>
          <a:prstGeom prst="rect">
            <a:avLst/>
          </a:prstGeom>
        </p:spPr>
        <p:txBody>
          <a:bodyPr anchor="b">
            <a:normAutofit/>
          </a:bodyPr>
          <a:lstStyle>
            <a:lvl1pPr algn="l">
              <a:defRPr sz="4400">
                <a:solidFill>
                  <a:srgbClr val="666666"/>
                </a:solidFill>
              </a:defRPr>
            </a:lvl1pPr>
          </a:lstStyle>
          <a:p>
            <a:r>
              <a:rPr lang="en-US" dirty="0"/>
              <a:t>Title</a:t>
            </a:r>
          </a:p>
        </p:txBody>
      </p:sp>
      <p:sp>
        <p:nvSpPr>
          <p:cNvPr id="9" name="Text Placeholder 2">
            <a:extLst>
              <a:ext uri="{FF2B5EF4-FFF2-40B4-BE49-F238E27FC236}">
                <a16:creationId xmlns:a16="http://schemas.microsoft.com/office/drawing/2014/main" id="{322CEC02-7088-0A48-8DDC-79E3165DE53B}"/>
              </a:ext>
            </a:extLst>
          </p:cNvPr>
          <p:cNvSpPr>
            <a:spLocks noGrp="1"/>
          </p:cNvSpPr>
          <p:nvPr>
            <p:ph type="body" idx="13" hasCustomPrompt="1"/>
          </p:nvPr>
        </p:nvSpPr>
        <p:spPr>
          <a:xfrm>
            <a:off x="490603" y="4071937"/>
            <a:ext cx="441960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
        <p:nvSpPr>
          <p:cNvPr id="11" name="Rectangle 10">
            <a:extLst>
              <a:ext uri="{FF2B5EF4-FFF2-40B4-BE49-F238E27FC236}">
                <a16:creationId xmlns:a16="http://schemas.microsoft.com/office/drawing/2014/main" id="{12064865-49C9-B24E-9153-59F781C648B2}"/>
              </a:ext>
            </a:extLst>
          </p:cNvPr>
          <p:cNvSpPr/>
          <p:nvPr userDrawn="1"/>
        </p:nvSpPr>
        <p:spPr>
          <a:xfrm>
            <a:off x="1" y="6477000"/>
            <a:ext cx="381000" cy="76200"/>
          </a:xfrm>
          <a:prstGeom prst="rect">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153700"/>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5000" fill="hold"/>
                                        <p:tgtEl>
                                          <p:spTgt spid="11"/>
                                        </p:tgtEl>
                                      </p:cBhvr>
                                      <p:by x="65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with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436958-B55B-0C4C-B00D-600D3F8292EE}"/>
              </a:ext>
            </a:extLst>
          </p:cNvPr>
          <p:cNvSpPr>
            <a:spLocks noGrp="1"/>
          </p:cNvSpPr>
          <p:nvPr>
            <p:ph idx="1" hasCustomPrompt="1"/>
          </p:nvPr>
        </p:nvSpPr>
        <p:spPr>
          <a:xfrm>
            <a:off x="6096000" y="1066800"/>
            <a:ext cx="5259388" cy="479425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8D47E4C0-F27F-6E48-BDF5-F4BCAE22403A}"/>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8" name="Title 1">
            <a:extLst>
              <a:ext uri="{FF2B5EF4-FFF2-40B4-BE49-F238E27FC236}">
                <a16:creationId xmlns:a16="http://schemas.microsoft.com/office/drawing/2014/main" id="{8ACE79E6-F9AA-CE46-BB68-3F08D6B93C3C}"/>
              </a:ext>
            </a:extLst>
          </p:cNvPr>
          <p:cNvSpPr>
            <a:spLocks noGrp="1"/>
          </p:cNvSpPr>
          <p:nvPr>
            <p:ph type="title" hasCustomPrompt="1"/>
          </p:nvPr>
        </p:nvSpPr>
        <p:spPr>
          <a:xfrm>
            <a:off x="457200" y="1066800"/>
            <a:ext cx="4419600" cy="2852737"/>
          </a:xfrm>
          <a:prstGeom prst="rect">
            <a:avLst/>
          </a:prstGeom>
        </p:spPr>
        <p:txBody>
          <a:bodyPr anchor="b">
            <a:normAutofit/>
          </a:bodyPr>
          <a:lstStyle>
            <a:lvl1pPr algn="l">
              <a:defRPr sz="4400">
                <a:solidFill>
                  <a:srgbClr val="666666"/>
                </a:solidFill>
              </a:defRPr>
            </a:lvl1pPr>
          </a:lstStyle>
          <a:p>
            <a:r>
              <a:rPr lang="en-US" dirty="0"/>
              <a:t>Title</a:t>
            </a:r>
          </a:p>
        </p:txBody>
      </p:sp>
      <p:sp>
        <p:nvSpPr>
          <p:cNvPr id="9" name="Text Placeholder 2">
            <a:extLst>
              <a:ext uri="{FF2B5EF4-FFF2-40B4-BE49-F238E27FC236}">
                <a16:creationId xmlns:a16="http://schemas.microsoft.com/office/drawing/2014/main" id="{A9DE5BE0-B058-9A4C-9548-7DD76D6CD02A}"/>
              </a:ext>
            </a:extLst>
          </p:cNvPr>
          <p:cNvSpPr>
            <a:spLocks noGrp="1"/>
          </p:cNvSpPr>
          <p:nvPr>
            <p:ph type="body" idx="13" hasCustomPrompt="1"/>
          </p:nvPr>
        </p:nvSpPr>
        <p:spPr>
          <a:xfrm>
            <a:off x="490603" y="4071937"/>
            <a:ext cx="441960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Tree>
    <p:extLst>
      <p:ext uri="{BB962C8B-B14F-4D97-AF65-F5344CB8AC3E}">
        <p14:creationId xmlns:p14="http://schemas.microsoft.com/office/powerpoint/2010/main" val="2950235636"/>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Content and Photo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436958-B55B-0C4C-B00D-600D3F8292EE}"/>
              </a:ext>
            </a:extLst>
          </p:cNvPr>
          <p:cNvSpPr>
            <a:spLocks noGrp="1"/>
          </p:cNvSpPr>
          <p:nvPr>
            <p:ph idx="1" hasCustomPrompt="1"/>
          </p:nvPr>
        </p:nvSpPr>
        <p:spPr>
          <a:xfrm>
            <a:off x="490603" y="4173536"/>
            <a:ext cx="4419600" cy="2117726"/>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8D47E4C0-F27F-6E48-BDF5-F4BCAE22403A}"/>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8" name="Title 1">
            <a:extLst>
              <a:ext uri="{FF2B5EF4-FFF2-40B4-BE49-F238E27FC236}">
                <a16:creationId xmlns:a16="http://schemas.microsoft.com/office/drawing/2014/main" id="{8ACE79E6-F9AA-CE46-BB68-3F08D6B93C3C}"/>
              </a:ext>
            </a:extLst>
          </p:cNvPr>
          <p:cNvSpPr>
            <a:spLocks noGrp="1"/>
          </p:cNvSpPr>
          <p:nvPr>
            <p:ph type="title" hasCustomPrompt="1"/>
          </p:nvPr>
        </p:nvSpPr>
        <p:spPr>
          <a:xfrm>
            <a:off x="457200" y="1066801"/>
            <a:ext cx="4419600" cy="2362200"/>
          </a:xfrm>
          <a:prstGeom prst="rect">
            <a:avLst/>
          </a:prstGeom>
        </p:spPr>
        <p:txBody>
          <a:bodyPr anchor="b">
            <a:normAutofit/>
          </a:bodyPr>
          <a:lstStyle>
            <a:lvl1pPr algn="l">
              <a:defRPr sz="4400">
                <a:solidFill>
                  <a:srgbClr val="666666"/>
                </a:solidFill>
              </a:defRPr>
            </a:lvl1pPr>
          </a:lstStyle>
          <a:p>
            <a:r>
              <a:rPr lang="en-US" dirty="0"/>
              <a:t>Title</a:t>
            </a:r>
          </a:p>
        </p:txBody>
      </p:sp>
      <p:sp>
        <p:nvSpPr>
          <p:cNvPr id="9" name="Text Placeholder 2">
            <a:extLst>
              <a:ext uri="{FF2B5EF4-FFF2-40B4-BE49-F238E27FC236}">
                <a16:creationId xmlns:a16="http://schemas.microsoft.com/office/drawing/2014/main" id="{A9DE5BE0-B058-9A4C-9548-7DD76D6CD02A}"/>
              </a:ext>
            </a:extLst>
          </p:cNvPr>
          <p:cNvSpPr>
            <a:spLocks noGrp="1"/>
          </p:cNvSpPr>
          <p:nvPr>
            <p:ph type="body" idx="13" hasCustomPrompt="1"/>
          </p:nvPr>
        </p:nvSpPr>
        <p:spPr>
          <a:xfrm>
            <a:off x="490603" y="3581400"/>
            <a:ext cx="441960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
        <p:nvSpPr>
          <p:cNvPr id="4" name="Picture Placeholder 3">
            <a:extLst>
              <a:ext uri="{FF2B5EF4-FFF2-40B4-BE49-F238E27FC236}">
                <a16:creationId xmlns:a16="http://schemas.microsoft.com/office/drawing/2014/main" id="{7A5FFF1A-0ACE-5B4D-8FBB-DEC7DFE8E701}"/>
              </a:ext>
            </a:extLst>
          </p:cNvPr>
          <p:cNvSpPr>
            <a:spLocks noGrp="1"/>
          </p:cNvSpPr>
          <p:nvPr>
            <p:ph type="pic" sz="quarter" idx="14"/>
          </p:nvPr>
        </p:nvSpPr>
        <p:spPr>
          <a:xfrm>
            <a:off x="6324600" y="1066800"/>
            <a:ext cx="2895600" cy="5224463"/>
          </a:xfrm>
          <a:prstGeom prst="rect">
            <a:avLst/>
          </a:prstGeom>
        </p:spPr>
        <p:txBody>
          <a:bodyPr/>
          <a:lstStyle/>
          <a:p>
            <a:endParaRPr lang="en-US"/>
          </a:p>
        </p:txBody>
      </p:sp>
      <p:sp>
        <p:nvSpPr>
          <p:cNvPr id="10" name="Picture Placeholder 3">
            <a:extLst>
              <a:ext uri="{FF2B5EF4-FFF2-40B4-BE49-F238E27FC236}">
                <a16:creationId xmlns:a16="http://schemas.microsoft.com/office/drawing/2014/main" id="{08D67EB8-408E-9C41-9FB7-0D3FA46E5E67}"/>
              </a:ext>
            </a:extLst>
          </p:cNvPr>
          <p:cNvSpPr>
            <a:spLocks noGrp="1"/>
          </p:cNvSpPr>
          <p:nvPr>
            <p:ph type="pic" sz="quarter" idx="15"/>
          </p:nvPr>
        </p:nvSpPr>
        <p:spPr>
          <a:xfrm>
            <a:off x="9342330" y="1078282"/>
            <a:ext cx="2895600" cy="5224463"/>
          </a:xfrm>
          <a:prstGeom prst="rect">
            <a:avLst/>
          </a:prstGeom>
        </p:spPr>
        <p:txBody>
          <a:bodyPr/>
          <a:lstStyle/>
          <a:p>
            <a:endParaRPr lang="en-US"/>
          </a:p>
        </p:txBody>
      </p:sp>
    </p:spTree>
    <p:extLst>
      <p:ext uri="{BB962C8B-B14F-4D97-AF65-F5344CB8AC3E}">
        <p14:creationId xmlns:p14="http://schemas.microsoft.com/office/powerpoint/2010/main" val="939747162"/>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C080E3C-1529-B942-9C96-02B05F59EF16}"/>
              </a:ext>
            </a:extLst>
          </p:cNvPr>
          <p:cNvSpPr/>
          <p:nvPr userDrawn="1"/>
        </p:nvSpPr>
        <p:spPr>
          <a:xfrm>
            <a:off x="0" y="0"/>
            <a:ext cx="12192000" cy="838200"/>
          </a:xfrm>
          <a:prstGeom prst="rect">
            <a:avLst/>
          </a:prstGeom>
          <a:solidFill>
            <a:schemeClr val="bg1"/>
          </a:solidFill>
          <a:ln>
            <a:noFill/>
          </a:ln>
          <a:effectLst>
            <a:outerShdw blurRad="190500" dir="5400000" sx="101000" sy="101000" algn="ctr" rotWithShape="0">
              <a:schemeClr val="bg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8902D08A-E4F7-CF46-9402-C0E037AF5792}"/>
              </a:ext>
            </a:extLst>
          </p:cNvPr>
          <p:cNvSpPr>
            <a:spLocks noGrp="1"/>
          </p:cNvSpPr>
          <p:nvPr>
            <p:ph type="sldNum" sz="quarter" idx="4"/>
          </p:nvPr>
        </p:nvSpPr>
        <p:spPr>
          <a:xfrm>
            <a:off x="11634592" y="274574"/>
            <a:ext cx="381001" cy="365125"/>
          </a:xfrm>
          <a:prstGeom prst="rect">
            <a:avLst/>
          </a:prstGeom>
          <a:noFill/>
        </p:spPr>
        <p:txBody>
          <a:bodyPr vert="horz" lIns="91440" tIns="45720" rIns="91440" bIns="45720" rtlCol="0" anchor="ctr"/>
          <a:lstStyle>
            <a:lvl1pPr algn="r">
              <a:defRPr sz="1000">
                <a:solidFill>
                  <a:srgbClr val="666666"/>
                </a:solidFill>
                <a:latin typeface="Arial" panose="020B0604020202020204" pitchFamily="34" charset="0"/>
                <a:cs typeface="Arial" panose="020B0604020202020204" pitchFamily="34" charset="0"/>
              </a:defRPr>
            </a:lvl1pPr>
          </a:lstStyle>
          <a:p>
            <a:fld id="{1CA897ED-F933-F140-B965-41326E641414}" type="slidenum">
              <a:rPr lang="en-US" smtClean="0"/>
              <a:pPr/>
              <a:t>‹#›</a:t>
            </a:fld>
            <a:endParaRPr lang="en-US" dirty="0"/>
          </a:p>
        </p:txBody>
      </p:sp>
      <p:sp>
        <p:nvSpPr>
          <p:cNvPr id="24" name="TextBox 23">
            <a:extLst>
              <a:ext uri="{FF2B5EF4-FFF2-40B4-BE49-F238E27FC236}">
                <a16:creationId xmlns:a16="http://schemas.microsoft.com/office/drawing/2014/main" id="{7BA07171-9895-3944-8B1B-9BA839A604F3}"/>
              </a:ext>
            </a:extLst>
          </p:cNvPr>
          <p:cNvSpPr txBox="1"/>
          <p:nvPr userDrawn="1"/>
        </p:nvSpPr>
        <p:spPr>
          <a:xfrm>
            <a:off x="7581900" y="334027"/>
            <a:ext cx="1905000" cy="246221"/>
          </a:xfrm>
          <a:prstGeom prst="rect">
            <a:avLst/>
          </a:prstGeom>
          <a:noFill/>
        </p:spPr>
        <p:txBody>
          <a:bodyPr wrap="square" rtlCol="0">
            <a:spAutoFit/>
          </a:bodyPr>
          <a:lstStyle/>
          <a:p>
            <a:r>
              <a:rPr lang="en-US" sz="1000" dirty="0">
                <a:solidFill>
                  <a:srgbClr val="666666"/>
                </a:solidFill>
                <a:latin typeface="Arial" panose="020B0604020202020204" pitchFamily="34" charset="0"/>
                <a:cs typeface="Arial" panose="020B0604020202020204" pitchFamily="34" charset="0"/>
              </a:rPr>
              <a:t>Laboratory Review 2019</a:t>
            </a:r>
          </a:p>
        </p:txBody>
      </p:sp>
      <p:sp>
        <p:nvSpPr>
          <p:cNvPr id="25" name="TextBox 24">
            <a:extLst>
              <a:ext uri="{FF2B5EF4-FFF2-40B4-BE49-F238E27FC236}">
                <a16:creationId xmlns:a16="http://schemas.microsoft.com/office/drawing/2014/main" id="{ACD66A73-0B11-4B41-8C10-3BE27AF974CC}"/>
              </a:ext>
            </a:extLst>
          </p:cNvPr>
          <p:cNvSpPr txBox="1"/>
          <p:nvPr userDrawn="1"/>
        </p:nvSpPr>
        <p:spPr>
          <a:xfrm>
            <a:off x="9753600" y="334027"/>
            <a:ext cx="1905000" cy="246221"/>
          </a:xfrm>
          <a:prstGeom prst="rect">
            <a:avLst/>
          </a:prstGeom>
          <a:noFill/>
        </p:spPr>
        <p:txBody>
          <a:bodyPr wrap="square" rtlCol="0">
            <a:spAutoFit/>
          </a:bodyPr>
          <a:lstStyle/>
          <a:p>
            <a:r>
              <a:rPr lang="en-US" sz="1000" dirty="0">
                <a:solidFill>
                  <a:srgbClr val="666666"/>
                </a:solidFill>
                <a:latin typeface="Arial" panose="020B0604020202020204" pitchFamily="34" charset="0"/>
                <a:cs typeface="Arial" panose="020B0604020202020204" pitchFamily="34" charset="0"/>
              </a:rPr>
              <a:t>Lightning Presentation </a:t>
            </a:r>
          </a:p>
        </p:txBody>
      </p:sp>
      <p:sp>
        <p:nvSpPr>
          <p:cNvPr id="7" name="Rectangle 6">
            <a:extLst>
              <a:ext uri="{FF2B5EF4-FFF2-40B4-BE49-F238E27FC236}">
                <a16:creationId xmlns:a16="http://schemas.microsoft.com/office/drawing/2014/main" id="{D2282955-A045-E541-ACDA-2C4A285E770A}"/>
              </a:ext>
            </a:extLst>
          </p:cNvPr>
          <p:cNvSpPr/>
          <p:nvPr userDrawn="1"/>
        </p:nvSpPr>
        <p:spPr>
          <a:xfrm>
            <a:off x="1" y="6477000"/>
            <a:ext cx="381000" cy="76200"/>
          </a:xfrm>
          <a:prstGeom prst="rect">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BCD96DA-3BE1-A744-A6F4-5FEC4D7DC582}"/>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352335" y="80010"/>
            <a:ext cx="2895600" cy="678180"/>
          </a:xfrm>
          <a:prstGeom prst="rect">
            <a:avLst/>
          </a:prstGeom>
        </p:spPr>
      </p:pic>
    </p:spTree>
    <p:extLst>
      <p:ext uri="{BB962C8B-B14F-4D97-AF65-F5344CB8AC3E}">
        <p14:creationId xmlns:p14="http://schemas.microsoft.com/office/powerpoint/2010/main" val="2030554823"/>
      </p:ext>
    </p:extLst>
  </p:cSld>
  <p:clrMap bg1="lt1" tx1="dk1" bg2="lt2" tx2="dk2" accent1="accent1" accent2="accent2" accent3="accent3" accent4="accent4" accent5="accent5" accent6="accent6" hlink="hlink" folHlink="folHlink"/>
  <p:sldLayoutIdLst>
    <p:sldLayoutId id="2147483651" r:id="rId1"/>
    <p:sldLayoutId id="2147483671" r:id="rId2"/>
    <p:sldLayoutId id="2147483670" r:id="rId3"/>
    <p:sldLayoutId id="2147483658" r:id="rId4"/>
    <p:sldLayoutId id="2147483650" r:id="rId5"/>
    <p:sldLayoutId id="2147483660" r:id="rId6"/>
    <p:sldLayoutId id="2147483657" r:id="rId7"/>
    <p:sldLayoutId id="2147483656" r:id="rId8"/>
    <p:sldLayoutId id="2147483661" r:id="rId9"/>
    <p:sldLayoutId id="2147483662" r:id="rId10"/>
    <p:sldLayoutId id="2147483653" r:id="rId11"/>
    <p:sldLayoutId id="2147483654" r:id="rId12"/>
    <p:sldLayoutId id="2147483655" r:id="rId13"/>
    <p:sldLayoutId id="2147483663" r:id="rId14"/>
    <p:sldLayoutId id="2147483659" r:id="rId15"/>
    <p:sldLayoutId id="2147483664" r:id="rId16"/>
    <p:sldLayoutId id="2147483672" r:id="rId17"/>
    <p:sldLayoutId id="2147483669" r:id="rId18"/>
    <p:sldLayoutId id="2147483665" r:id="rId19"/>
    <p:sldLayoutId id="2147483666" r:id="rId20"/>
    <p:sldLayoutId id="2147483667" r:id="rId21"/>
  </p:sldLayoutIdLst>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5000" fill="hold"/>
                                        <p:tgtEl>
                                          <p:spTgt spid="7"/>
                                        </p:tgtEl>
                                      </p:cBhvr>
                                      <p:by x="65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hf hdr="0" dt="0"/>
  <p:txStyles>
    <p:titleStyle>
      <a:lvl1pPr algn="ctr" defTabSz="914400" rtl="0" eaLnBrk="1" latinLnBrk="0" hangingPunct="1">
        <a:lnSpc>
          <a:spcPct val="90000"/>
        </a:lnSpc>
        <a:spcBef>
          <a:spcPct val="0"/>
        </a:spcBef>
        <a:buNone/>
        <a:defRPr sz="4000" kern="1200">
          <a:solidFill>
            <a:srgbClr val="666666"/>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757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13.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6.tiff"/><Relationship Id="rId1" Type="http://schemas.openxmlformats.org/officeDocument/2006/relationships/slideLayout" Target="../slideLayouts/slideLayout13.xml"/><Relationship Id="rId4" Type="http://schemas.openxmlformats.org/officeDocument/2006/relationships/image" Target="../media/image28.tiff"/></Relationships>
</file>

<file path=ppt/slides/_rels/slide16.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tiff"/><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32.tiff"/><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image" Target="../media/image40.tiff"/><Relationship Id="rId13" Type="http://schemas.openxmlformats.org/officeDocument/2006/relationships/image" Target="../media/image43.tiff"/><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2.png"/><Relationship Id="rId2" Type="http://schemas.openxmlformats.org/officeDocument/2006/relationships/image" Target="../media/image34.tiff"/><Relationship Id="rId1" Type="http://schemas.openxmlformats.org/officeDocument/2006/relationships/slideLayout" Target="../slideLayouts/slideLayout13.xml"/><Relationship Id="rId6" Type="http://schemas.openxmlformats.org/officeDocument/2006/relationships/image" Target="../media/image38.tiff"/><Relationship Id="rId11" Type="http://schemas.openxmlformats.org/officeDocument/2006/relationships/image" Target="../media/image41.tiff"/><Relationship Id="rId5" Type="http://schemas.openxmlformats.org/officeDocument/2006/relationships/image" Target="../media/image37.jpg"/><Relationship Id="rId10" Type="http://schemas.openxmlformats.org/officeDocument/2006/relationships/image" Target="../media/image27.tiff"/><Relationship Id="rId4" Type="http://schemas.openxmlformats.org/officeDocument/2006/relationships/image" Target="../media/image36.jpeg"/><Relationship Id="rId9" Type="http://schemas.openxmlformats.org/officeDocument/2006/relationships/image" Target="../media/image26.tiff"/></Relationships>
</file>

<file path=ppt/slides/_rels/slide3.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1.tiff"/></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5.tiff"/><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5.tiff"/><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tiff"/><Relationship Id="rId1" Type="http://schemas.openxmlformats.org/officeDocument/2006/relationships/slideLayout" Target="../slideLayouts/slideLayout5.xml"/><Relationship Id="rId4" Type="http://schemas.openxmlformats.org/officeDocument/2006/relationships/image" Target="../media/image18.tiff"/></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0F66096-F89D-8E49-AAE7-93A047C17684}"/>
              </a:ext>
            </a:extLst>
          </p:cNvPr>
          <p:cNvSpPr>
            <a:spLocks noGrp="1"/>
          </p:cNvSpPr>
          <p:nvPr>
            <p:ph type="title"/>
          </p:nvPr>
        </p:nvSpPr>
        <p:spPr/>
        <p:txBody>
          <a:bodyPr/>
          <a:lstStyle/>
          <a:p>
            <a:r>
              <a:rPr lang="en-US" dirty="0">
                <a:latin typeface="Roboto"/>
              </a:rPr>
              <a:t>Collaborative Red Tide Research to Improve Community Resilience</a:t>
            </a:r>
            <a:br>
              <a:rPr lang="en-US" dirty="0">
                <a:solidFill>
                  <a:srgbClr val="FF0000"/>
                </a:solidFill>
                <a:latin typeface="Roboto"/>
              </a:rPr>
            </a:br>
            <a:endParaRPr lang="en-US" dirty="0">
              <a:solidFill>
                <a:srgbClr val="FF0000"/>
              </a:solidFill>
            </a:endParaRPr>
          </a:p>
        </p:txBody>
      </p:sp>
      <p:sp>
        <p:nvSpPr>
          <p:cNvPr id="8" name="Text Placeholder 7">
            <a:extLst>
              <a:ext uri="{FF2B5EF4-FFF2-40B4-BE49-F238E27FC236}">
                <a16:creationId xmlns:a16="http://schemas.microsoft.com/office/drawing/2014/main" id="{487B33D7-9739-D24C-AD3D-A686AA291568}"/>
              </a:ext>
            </a:extLst>
          </p:cNvPr>
          <p:cNvSpPr>
            <a:spLocks noGrp="1"/>
          </p:cNvSpPr>
          <p:nvPr>
            <p:ph type="body" idx="1"/>
          </p:nvPr>
        </p:nvSpPr>
        <p:spPr/>
        <p:txBody>
          <a:bodyPr/>
          <a:lstStyle/>
          <a:p>
            <a:r>
              <a:rPr lang="en-US" dirty="0"/>
              <a:t>Christopher </a:t>
            </a:r>
            <a:r>
              <a:rPr lang="en-US" dirty="0" err="1"/>
              <a:t>Kelble</a:t>
            </a:r>
            <a:r>
              <a:rPr lang="en-US" dirty="0"/>
              <a:t>, OCED</a:t>
            </a:r>
          </a:p>
        </p:txBody>
      </p:sp>
      <p:sp>
        <p:nvSpPr>
          <p:cNvPr id="4" name="Slide Number Placeholder 3">
            <a:extLst>
              <a:ext uri="{FF2B5EF4-FFF2-40B4-BE49-F238E27FC236}">
                <a16:creationId xmlns:a16="http://schemas.microsoft.com/office/drawing/2014/main" id="{010DA26A-2251-4442-BD0B-A32EC6680219}"/>
              </a:ext>
            </a:extLst>
          </p:cNvPr>
          <p:cNvSpPr>
            <a:spLocks noGrp="1"/>
          </p:cNvSpPr>
          <p:nvPr>
            <p:ph type="sldNum" sz="quarter" idx="12"/>
          </p:nvPr>
        </p:nvSpPr>
        <p:spPr/>
        <p:txBody>
          <a:bodyPr/>
          <a:lstStyle/>
          <a:p>
            <a:fld id="{1CA897ED-F933-F140-B965-41326E641414}" type="slidenum">
              <a:rPr lang="en-US" smtClean="0"/>
              <a:t>1</a:t>
            </a:fld>
            <a:endParaRPr lang="en-US"/>
          </a:p>
        </p:txBody>
      </p:sp>
      <p:pic>
        <p:nvPicPr>
          <p:cNvPr id="3" name="Picture 2" descr="A close up of a logo&#10;&#10;Description automatically generated">
            <a:extLst>
              <a:ext uri="{FF2B5EF4-FFF2-40B4-BE49-F238E27FC236}">
                <a16:creationId xmlns:a16="http://schemas.microsoft.com/office/drawing/2014/main" id="{AD3D8F58-EA1C-4508-AACF-4B9217DC0CE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81488" y="3835398"/>
            <a:ext cx="652463" cy="652463"/>
          </a:xfrm>
          <a:prstGeom prst="rect">
            <a:avLst/>
          </a:prstGeom>
        </p:spPr>
      </p:pic>
    </p:spTree>
    <p:extLst>
      <p:ext uri="{BB962C8B-B14F-4D97-AF65-F5344CB8AC3E}">
        <p14:creationId xmlns:p14="http://schemas.microsoft.com/office/powerpoint/2010/main" val="1973058083"/>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FA6D509-5D03-8E43-9A3D-DDFB7E50A3B2}"/>
              </a:ext>
            </a:extLst>
          </p:cNvPr>
          <p:cNvSpPr>
            <a:spLocks noGrp="1"/>
          </p:cNvSpPr>
          <p:nvPr>
            <p:ph type="sldNum" sz="quarter" idx="12"/>
          </p:nvPr>
        </p:nvSpPr>
        <p:spPr/>
        <p:txBody>
          <a:bodyPr/>
          <a:lstStyle/>
          <a:p>
            <a:fld id="{1CA897ED-F933-F140-B965-41326E641414}" type="slidenum">
              <a:rPr lang="en-US" smtClean="0"/>
              <a:t>10</a:t>
            </a:fld>
            <a:endParaRPr lang="en-US"/>
          </a:p>
        </p:txBody>
      </p:sp>
      <p:pic>
        <p:nvPicPr>
          <p:cNvPr id="7" name="Picture Placeholder 6">
            <a:extLst>
              <a:ext uri="{FF2B5EF4-FFF2-40B4-BE49-F238E27FC236}">
                <a16:creationId xmlns:a16="http://schemas.microsoft.com/office/drawing/2014/main" id="{F47609DD-E4F2-7C45-99C4-992BA2E29D0A}"/>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a:xfrm>
            <a:off x="5486400" y="914400"/>
            <a:ext cx="6705600" cy="5486400"/>
          </a:xfrm>
        </p:spPr>
      </p:pic>
      <p:sp>
        <p:nvSpPr>
          <p:cNvPr id="4" name="Title 3">
            <a:extLst>
              <a:ext uri="{FF2B5EF4-FFF2-40B4-BE49-F238E27FC236}">
                <a16:creationId xmlns:a16="http://schemas.microsoft.com/office/drawing/2014/main" id="{B65F60F6-7020-544F-AA57-913C5C505078}"/>
              </a:ext>
            </a:extLst>
          </p:cNvPr>
          <p:cNvSpPr>
            <a:spLocks noGrp="1"/>
          </p:cNvSpPr>
          <p:nvPr>
            <p:ph type="title"/>
          </p:nvPr>
        </p:nvSpPr>
        <p:spPr>
          <a:xfrm>
            <a:off x="152400" y="914400"/>
            <a:ext cx="5943600" cy="771870"/>
          </a:xfrm>
        </p:spPr>
        <p:txBody>
          <a:bodyPr/>
          <a:lstStyle/>
          <a:p>
            <a:r>
              <a:rPr lang="en-US" dirty="0"/>
              <a:t>October 2018 –</a:t>
            </a:r>
            <a:br>
              <a:rPr lang="en-US" dirty="0"/>
            </a:br>
            <a:r>
              <a:rPr lang="en-US" dirty="0"/>
              <a:t>The potential role of Hypoxia in Devastating Red Tides</a:t>
            </a:r>
          </a:p>
        </p:txBody>
      </p:sp>
      <p:sp>
        <p:nvSpPr>
          <p:cNvPr id="8" name="TextBox 7">
            <a:extLst>
              <a:ext uri="{FF2B5EF4-FFF2-40B4-BE49-F238E27FC236}">
                <a16:creationId xmlns:a16="http://schemas.microsoft.com/office/drawing/2014/main" id="{20BD1CB6-DF38-8946-BBAF-1111A7CB558A}"/>
              </a:ext>
            </a:extLst>
          </p:cNvPr>
          <p:cNvSpPr txBox="1"/>
          <p:nvPr/>
        </p:nvSpPr>
        <p:spPr>
          <a:xfrm>
            <a:off x="0" y="5200471"/>
            <a:ext cx="5486400" cy="1200329"/>
          </a:xfrm>
          <a:prstGeom prst="rect">
            <a:avLst/>
          </a:prstGeom>
          <a:noFill/>
        </p:spPr>
        <p:txBody>
          <a:bodyPr wrap="square" rtlCol="0">
            <a:spAutoFit/>
          </a:bodyPr>
          <a:lstStyle/>
          <a:p>
            <a:r>
              <a:rPr lang="en-US" b="1" dirty="0"/>
              <a:t>Collaborators: </a:t>
            </a:r>
            <a:r>
              <a:rPr lang="en-US" dirty="0"/>
              <a:t>State of Florida Fish and Wildlife Research Institute, University of Miami, Mote Marine Lab, Sanibel Captiva Conservation Foundation, Florida Gulf Coast University, University of Florida</a:t>
            </a:r>
          </a:p>
        </p:txBody>
      </p:sp>
    </p:spTree>
    <p:extLst>
      <p:ext uri="{BB962C8B-B14F-4D97-AF65-F5344CB8AC3E}">
        <p14:creationId xmlns:p14="http://schemas.microsoft.com/office/powerpoint/2010/main" val="1077181118"/>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32327C-9435-5246-A0F6-E2CD4E68B03E}"/>
              </a:ext>
            </a:extLst>
          </p:cNvPr>
          <p:cNvSpPr>
            <a:spLocks noGrp="1"/>
          </p:cNvSpPr>
          <p:nvPr>
            <p:ph type="sldNum" sz="quarter" idx="12"/>
          </p:nvPr>
        </p:nvSpPr>
        <p:spPr/>
        <p:txBody>
          <a:bodyPr/>
          <a:lstStyle/>
          <a:p>
            <a:fld id="{1CA897ED-F933-F140-B965-41326E641414}" type="slidenum">
              <a:rPr lang="en-US" smtClean="0"/>
              <a:t>11</a:t>
            </a:fld>
            <a:endParaRPr lang="en-US"/>
          </a:p>
        </p:txBody>
      </p:sp>
      <p:sp>
        <p:nvSpPr>
          <p:cNvPr id="4" name="Title 3">
            <a:extLst>
              <a:ext uri="{FF2B5EF4-FFF2-40B4-BE49-F238E27FC236}">
                <a16:creationId xmlns:a16="http://schemas.microsoft.com/office/drawing/2014/main" id="{8C375C05-D1BA-1546-8C23-29EE995F3FFC}"/>
              </a:ext>
            </a:extLst>
          </p:cNvPr>
          <p:cNvSpPr>
            <a:spLocks noGrp="1"/>
          </p:cNvSpPr>
          <p:nvPr>
            <p:ph type="title"/>
          </p:nvPr>
        </p:nvSpPr>
        <p:spPr>
          <a:xfrm>
            <a:off x="90286" y="990600"/>
            <a:ext cx="4648102" cy="3048001"/>
          </a:xfrm>
        </p:spPr>
        <p:txBody>
          <a:bodyPr/>
          <a:lstStyle/>
          <a:p>
            <a:r>
              <a:rPr lang="en-US" dirty="0"/>
              <a:t>Collaborating with commercial fishermen to fill critical offshore data gaps</a:t>
            </a:r>
          </a:p>
        </p:txBody>
      </p:sp>
      <p:pic>
        <p:nvPicPr>
          <p:cNvPr id="7" name="Picture 6">
            <a:extLst>
              <a:ext uri="{FF2B5EF4-FFF2-40B4-BE49-F238E27FC236}">
                <a16:creationId xmlns:a16="http://schemas.microsoft.com/office/drawing/2014/main" id="{B8ADAAAE-4862-2742-AA01-E76A895AC09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57800" y="5677946"/>
            <a:ext cx="2338589" cy="619201"/>
          </a:xfrm>
          <a:prstGeom prst="rect">
            <a:avLst/>
          </a:prstGeom>
        </p:spPr>
      </p:pic>
      <p:pic>
        <p:nvPicPr>
          <p:cNvPr id="8" name="Picture 7">
            <a:extLst>
              <a:ext uri="{FF2B5EF4-FFF2-40B4-BE49-F238E27FC236}">
                <a16:creationId xmlns:a16="http://schemas.microsoft.com/office/drawing/2014/main" id="{B46A2A47-2919-4740-A01F-B03F651154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57800" y="874737"/>
            <a:ext cx="6420845" cy="4784159"/>
          </a:xfrm>
          <a:prstGeom prst="rect">
            <a:avLst/>
          </a:prstGeom>
        </p:spPr>
      </p:pic>
      <p:pic>
        <p:nvPicPr>
          <p:cNvPr id="9" name="Picture 8">
            <a:extLst>
              <a:ext uri="{FF2B5EF4-FFF2-40B4-BE49-F238E27FC236}">
                <a16:creationId xmlns:a16="http://schemas.microsoft.com/office/drawing/2014/main" id="{6B105A17-0C48-B74F-92D7-A2F4FB71723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63200" y="5746090"/>
            <a:ext cx="1385588" cy="474345"/>
          </a:xfrm>
          <a:prstGeom prst="rect">
            <a:avLst/>
          </a:prstGeom>
        </p:spPr>
      </p:pic>
    </p:spTree>
    <p:extLst>
      <p:ext uri="{BB962C8B-B14F-4D97-AF65-F5344CB8AC3E}">
        <p14:creationId xmlns:p14="http://schemas.microsoft.com/office/powerpoint/2010/main" val="2181679568"/>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32327C-9435-5246-A0F6-E2CD4E68B03E}"/>
              </a:ext>
            </a:extLst>
          </p:cNvPr>
          <p:cNvSpPr>
            <a:spLocks noGrp="1"/>
          </p:cNvSpPr>
          <p:nvPr>
            <p:ph type="sldNum" sz="quarter" idx="12"/>
          </p:nvPr>
        </p:nvSpPr>
        <p:spPr/>
        <p:txBody>
          <a:bodyPr/>
          <a:lstStyle/>
          <a:p>
            <a:fld id="{1CA897ED-F933-F140-B965-41326E641414}" type="slidenum">
              <a:rPr lang="en-US" smtClean="0"/>
              <a:t>12</a:t>
            </a:fld>
            <a:endParaRPr lang="en-US"/>
          </a:p>
        </p:txBody>
      </p:sp>
      <p:sp>
        <p:nvSpPr>
          <p:cNvPr id="4" name="Title 3">
            <a:extLst>
              <a:ext uri="{FF2B5EF4-FFF2-40B4-BE49-F238E27FC236}">
                <a16:creationId xmlns:a16="http://schemas.microsoft.com/office/drawing/2014/main" id="{8C375C05-D1BA-1546-8C23-29EE995F3FFC}"/>
              </a:ext>
            </a:extLst>
          </p:cNvPr>
          <p:cNvSpPr>
            <a:spLocks noGrp="1"/>
          </p:cNvSpPr>
          <p:nvPr>
            <p:ph type="title"/>
          </p:nvPr>
        </p:nvSpPr>
        <p:spPr>
          <a:xfrm>
            <a:off x="90286" y="990600"/>
            <a:ext cx="4648102" cy="3048001"/>
          </a:xfrm>
        </p:spPr>
        <p:txBody>
          <a:bodyPr/>
          <a:lstStyle/>
          <a:p>
            <a:r>
              <a:rPr lang="en-US" dirty="0"/>
              <a:t>Collaborating with commercial fishermen to fill critical offshore data gaps</a:t>
            </a:r>
          </a:p>
        </p:txBody>
      </p:sp>
      <p:pic>
        <p:nvPicPr>
          <p:cNvPr id="7" name="Picture 6">
            <a:extLst>
              <a:ext uri="{FF2B5EF4-FFF2-40B4-BE49-F238E27FC236}">
                <a16:creationId xmlns:a16="http://schemas.microsoft.com/office/drawing/2014/main" id="{B8ADAAAE-4862-2742-AA01-E76A895AC09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05400" y="5633654"/>
            <a:ext cx="2819400" cy="746508"/>
          </a:xfrm>
          <a:prstGeom prst="rect">
            <a:avLst/>
          </a:prstGeom>
        </p:spPr>
      </p:pic>
      <p:pic>
        <p:nvPicPr>
          <p:cNvPr id="9" name="Picture 8">
            <a:extLst>
              <a:ext uri="{FF2B5EF4-FFF2-40B4-BE49-F238E27FC236}">
                <a16:creationId xmlns:a16="http://schemas.microsoft.com/office/drawing/2014/main" id="{6B105A17-0C48-B74F-92D7-A2F4FB71723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47080" y="5633654"/>
            <a:ext cx="1385588" cy="474345"/>
          </a:xfrm>
          <a:prstGeom prst="rect">
            <a:avLst/>
          </a:prstGeom>
        </p:spPr>
      </p:pic>
      <p:pic>
        <p:nvPicPr>
          <p:cNvPr id="5" name="Picture 4">
            <a:extLst>
              <a:ext uri="{FF2B5EF4-FFF2-40B4-BE49-F238E27FC236}">
                <a16:creationId xmlns:a16="http://schemas.microsoft.com/office/drawing/2014/main" id="{4A24CCC1-146E-B94D-951E-BCB3192A371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76800" y="914400"/>
            <a:ext cx="6855868" cy="4648200"/>
          </a:xfrm>
          <a:prstGeom prst="rect">
            <a:avLst/>
          </a:prstGeom>
        </p:spPr>
      </p:pic>
    </p:spTree>
    <p:extLst>
      <p:ext uri="{BB962C8B-B14F-4D97-AF65-F5344CB8AC3E}">
        <p14:creationId xmlns:p14="http://schemas.microsoft.com/office/powerpoint/2010/main" val="3656704714"/>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3A7C3C-EF88-A54E-A17D-8B51D550B816}"/>
              </a:ext>
            </a:extLst>
          </p:cNvPr>
          <p:cNvSpPr>
            <a:spLocks noGrp="1"/>
          </p:cNvSpPr>
          <p:nvPr>
            <p:ph type="sldNum" sz="quarter" idx="12"/>
          </p:nvPr>
        </p:nvSpPr>
        <p:spPr/>
        <p:txBody>
          <a:bodyPr/>
          <a:lstStyle/>
          <a:p>
            <a:fld id="{1CA897ED-F933-F140-B965-41326E641414}" type="slidenum">
              <a:rPr lang="en-US" smtClean="0"/>
              <a:t>13</a:t>
            </a:fld>
            <a:endParaRPr lang="en-US"/>
          </a:p>
        </p:txBody>
      </p:sp>
      <p:sp>
        <p:nvSpPr>
          <p:cNvPr id="4" name="Title 3">
            <a:extLst>
              <a:ext uri="{FF2B5EF4-FFF2-40B4-BE49-F238E27FC236}">
                <a16:creationId xmlns:a16="http://schemas.microsoft.com/office/drawing/2014/main" id="{6FECCB05-ABB5-F04F-9AD3-F87791393511}"/>
              </a:ext>
            </a:extLst>
          </p:cNvPr>
          <p:cNvSpPr>
            <a:spLocks noGrp="1"/>
          </p:cNvSpPr>
          <p:nvPr>
            <p:ph type="title"/>
          </p:nvPr>
        </p:nvSpPr>
        <p:spPr>
          <a:xfrm>
            <a:off x="152400" y="940938"/>
            <a:ext cx="8305800" cy="1754326"/>
          </a:xfrm>
        </p:spPr>
        <p:txBody>
          <a:bodyPr/>
          <a:lstStyle/>
          <a:p>
            <a:r>
              <a:rPr lang="en-US" dirty="0"/>
              <a:t>Comprehensive Red Tide research is now a part of the SFER cruises</a:t>
            </a:r>
          </a:p>
        </p:txBody>
      </p:sp>
      <p:sp>
        <p:nvSpPr>
          <p:cNvPr id="7" name="TextBox 6">
            <a:extLst>
              <a:ext uri="{FF2B5EF4-FFF2-40B4-BE49-F238E27FC236}">
                <a16:creationId xmlns:a16="http://schemas.microsoft.com/office/drawing/2014/main" id="{DAD94110-C7B9-D24F-834E-490A49BD14A4}"/>
              </a:ext>
            </a:extLst>
          </p:cNvPr>
          <p:cNvSpPr txBox="1"/>
          <p:nvPr/>
        </p:nvSpPr>
        <p:spPr>
          <a:xfrm>
            <a:off x="76200" y="5334000"/>
            <a:ext cx="8229600" cy="923330"/>
          </a:xfrm>
          <a:prstGeom prst="rect">
            <a:avLst/>
          </a:prstGeom>
          <a:noFill/>
        </p:spPr>
        <p:txBody>
          <a:bodyPr wrap="square" rtlCol="0">
            <a:spAutoFit/>
          </a:bodyPr>
          <a:lstStyle/>
          <a:p>
            <a:r>
              <a:rPr lang="en-US" b="1" dirty="0"/>
              <a:t>Collaborators: </a:t>
            </a:r>
            <a:r>
              <a:rPr lang="en-US" dirty="0"/>
              <a:t>State of Florida Fish and Wildlife Research Institute, University of Miami, Mote Marine Lab, Sanibel Captiva Conservation Foundation, Florida Gulf Coast University, University of South Florida</a:t>
            </a:r>
          </a:p>
        </p:txBody>
      </p:sp>
      <p:pic>
        <p:nvPicPr>
          <p:cNvPr id="10" name="Picture 9">
            <a:extLst>
              <a:ext uri="{FF2B5EF4-FFF2-40B4-BE49-F238E27FC236}">
                <a16:creationId xmlns:a16="http://schemas.microsoft.com/office/drawing/2014/main" id="{3357F072-2E0D-C948-A98B-294B920FDCE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243886" y="1066800"/>
            <a:ext cx="3833715" cy="5332232"/>
          </a:xfrm>
          <a:prstGeom prst="rect">
            <a:avLst/>
          </a:prstGeom>
        </p:spPr>
      </p:pic>
      <p:sp>
        <p:nvSpPr>
          <p:cNvPr id="3" name="TextBox 2">
            <a:extLst>
              <a:ext uri="{FF2B5EF4-FFF2-40B4-BE49-F238E27FC236}">
                <a16:creationId xmlns:a16="http://schemas.microsoft.com/office/drawing/2014/main" id="{F6B22918-897D-4337-83F0-AE0825AA8035}"/>
              </a:ext>
            </a:extLst>
          </p:cNvPr>
          <p:cNvSpPr txBox="1"/>
          <p:nvPr/>
        </p:nvSpPr>
        <p:spPr>
          <a:xfrm>
            <a:off x="304800" y="2540996"/>
            <a:ext cx="6172200" cy="2585323"/>
          </a:xfrm>
          <a:prstGeom prst="rect">
            <a:avLst/>
          </a:prstGeom>
          <a:noFill/>
        </p:spPr>
        <p:txBody>
          <a:bodyPr wrap="square" rtlCol="0">
            <a:spAutoFit/>
          </a:bodyPr>
          <a:lstStyle/>
          <a:p>
            <a:pPr marL="285750" indent="-285750">
              <a:buFont typeface="Arial" panose="020B0604020202020204" pitchFamily="34" charset="0"/>
              <a:buChar char="•"/>
            </a:pPr>
            <a:r>
              <a:rPr lang="en-US" dirty="0"/>
              <a:t>Dissolved Inorganic Nutrients</a:t>
            </a:r>
          </a:p>
          <a:p>
            <a:pPr marL="285750" indent="-285750">
              <a:buFont typeface="Arial" panose="020B0604020202020204" pitchFamily="34" charset="0"/>
              <a:buChar char="•"/>
            </a:pPr>
            <a:r>
              <a:rPr lang="en-US" dirty="0"/>
              <a:t>Total nutrients</a:t>
            </a:r>
          </a:p>
          <a:p>
            <a:pPr marL="285750" indent="-285750">
              <a:buFont typeface="Arial" panose="020B0604020202020204" pitchFamily="34" charset="0"/>
              <a:buChar char="•"/>
            </a:pPr>
            <a:r>
              <a:rPr lang="en-US" dirty="0"/>
              <a:t>Particulate Nutrients</a:t>
            </a:r>
          </a:p>
          <a:p>
            <a:pPr marL="285750" indent="-285750">
              <a:buFont typeface="Arial" panose="020B0604020202020204" pitchFamily="34" charset="0"/>
              <a:buChar char="•"/>
            </a:pPr>
            <a:r>
              <a:rPr lang="en-US" dirty="0"/>
              <a:t>Trace Materials (Fe)</a:t>
            </a:r>
          </a:p>
          <a:p>
            <a:pPr marL="285750" indent="-285750">
              <a:buFont typeface="Arial" panose="020B0604020202020204" pitchFamily="34" charset="0"/>
              <a:buChar char="•"/>
            </a:pPr>
            <a:r>
              <a:rPr lang="en-US" dirty="0"/>
              <a:t>Chlorophyll a</a:t>
            </a:r>
          </a:p>
          <a:p>
            <a:pPr marL="285750" indent="-285750">
              <a:buFont typeface="Arial" panose="020B0604020202020204" pitchFamily="34" charset="0"/>
              <a:buChar char="•"/>
            </a:pPr>
            <a:r>
              <a:rPr lang="en-US" dirty="0"/>
              <a:t>Phytoplankton Community Composition</a:t>
            </a:r>
          </a:p>
          <a:p>
            <a:pPr marL="285750" indent="-285750">
              <a:buFont typeface="Arial" panose="020B0604020202020204" pitchFamily="34" charset="0"/>
              <a:buChar char="•"/>
            </a:pPr>
            <a:r>
              <a:rPr lang="en-US" dirty="0"/>
              <a:t>Dissolved Oxygen</a:t>
            </a:r>
          </a:p>
          <a:p>
            <a:pPr marL="285750" indent="-285750">
              <a:buFont typeface="Arial" panose="020B0604020202020204" pitchFamily="34" charset="0"/>
              <a:buChar char="•"/>
            </a:pPr>
            <a:r>
              <a:rPr lang="en-US" dirty="0"/>
              <a:t>Primary Productivity</a:t>
            </a:r>
          </a:p>
          <a:p>
            <a:pPr marL="285750" indent="-285750">
              <a:buFont typeface="Arial" panose="020B0604020202020204" pitchFamily="34" charset="0"/>
              <a:buChar char="•"/>
            </a:pPr>
            <a:r>
              <a:rPr lang="en-US" dirty="0"/>
              <a:t>Microzooplankton Grazing</a:t>
            </a:r>
          </a:p>
        </p:txBody>
      </p:sp>
    </p:spTree>
    <p:extLst>
      <p:ext uri="{BB962C8B-B14F-4D97-AF65-F5344CB8AC3E}">
        <p14:creationId xmlns:p14="http://schemas.microsoft.com/office/powerpoint/2010/main" val="96343129"/>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3A7C3C-EF88-A54E-A17D-8B51D550B816}"/>
              </a:ext>
            </a:extLst>
          </p:cNvPr>
          <p:cNvSpPr>
            <a:spLocks noGrp="1"/>
          </p:cNvSpPr>
          <p:nvPr>
            <p:ph type="sldNum" sz="quarter" idx="12"/>
          </p:nvPr>
        </p:nvSpPr>
        <p:spPr/>
        <p:txBody>
          <a:bodyPr/>
          <a:lstStyle/>
          <a:p>
            <a:fld id="{1CA897ED-F933-F140-B965-41326E641414}" type="slidenum">
              <a:rPr lang="en-US" smtClean="0"/>
              <a:t>14</a:t>
            </a:fld>
            <a:endParaRPr lang="en-US"/>
          </a:p>
        </p:txBody>
      </p:sp>
      <p:sp>
        <p:nvSpPr>
          <p:cNvPr id="4" name="Title 3">
            <a:extLst>
              <a:ext uri="{FF2B5EF4-FFF2-40B4-BE49-F238E27FC236}">
                <a16:creationId xmlns:a16="http://schemas.microsoft.com/office/drawing/2014/main" id="{6FECCB05-ABB5-F04F-9AD3-F87791393511}"/>
              </a:ext>
            </a:extLst>
          </p:cNvPr>
          <p:cNvSpPr>
            <a:spLocks noGrp="1"/>
          </p:cNvSpPr>
          <p:nvPr>
            <p:ph type="title"/>
          </p:nvPr>
        </p:nvSpPr>
        <p:spPr>
          <a:xfrm>
            <a:off x="152400" y="940938"/>
            <a:ext cx="8305800" cy="1754326"/>
          </a:xfrm>
        </p:spPr>
        <p:txBody>
          <a:bodyPr/>
          <a:lstStyle/>
          <a:p>
            <a:r>
              <a:rPr lang="en-US" dirty="0"/>
              <a:t>Comprehensive Red Tide research is now a part of the SFER cruises</a:t>
            </a:r>
          </a:p>
        </p:txBody>
      </p:sp>
      <p:sp>
        <p:nvSpPr>
          <p:cNvPr id="7" name="TextBox 6">
            <a:extLst>
              <a:ext uri="{FF2B5EF4-FFF2-40B4-BE49-F238E27FC236}">
                <a16:creationId xmlns:a16="http://schemas.microsoft.com/office/drawing/2014/main" id="{DAD94110-C7B9-D24F-834E-490A49BD14A4}"/>
              </a:ext>
            </a:extLst>
          </p:cNvPr>
          <p:cNvSpPr txBox="1"/>
          <p:nvPr/>
        </p:nvSpPr>
        <p:spPr>
          <a:xfrm>
            <a:off x="76200" y="5334000"/>
            <a:ext cx="8229600" cy="923330"/>
          </a:xfrm>
          <a:prstGeom prst="rect">
            <a:avLst/>
          </a:prstGeom>
          <a:noFill/>
        </p:spPr>
        <p:txBody>
          <a:bodyPr wrap="square" rtlCol="0">
            <a:spAutoFit/>
          </a:bodyPr>
          <a:lstStyle/>
          <a:p>
            <a:r>
              <a:rPr lang="en-US" b="1" dirty="0"/>
              <a:t>Collaborators: </a:t>
            </a:r>
            <a:r>
              <a:rPr lang="en-US" dirty="0"/>
              <a:t>State of Florida Fish and Wildlife Research Institute, University of Miami, Mote Marine Lab, Sanibel Captiva Conservation Foundation, Florida Gulf Coast University, University of South Florida</a:t>
            </a:r>
          </a:p>
        </p:txBody>
      </p:sp>
      <p:pic>
        <p:nvPicPr>
          <p:cNvPr id="10" name="Picture 9">
            <a:extLst>
              <a:ext uri="{FF2B5EF4-FFF2-40B4-BE49-F238E27FC236}">
                <a16:creationId xmlns:a16="http://schemas.microsoft.com/office/drawing/2014/main" id="{3357F072-2E0D-C948-A98B-294B920FDCE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243886" y="1066800"/>
            <a:ext cx="3833715" cy="5332232"/>
          </a:xfrm>
          <a:prstGeom prst="rect">
            <a:avLst/>
          </a:prstGeom>
        </p:spPr>
      </p:pic>
      <p:sp>
        <p:nvSpPr>
          <p:cNvPr id="3" name="TextBox 2">
            <a:extLst>
              <a:ext uri="{FF2B5EF4-FFF2-40B4-BE49-F238E27FC236}">
                <a16:creationId xmlns:a16="http://schemas.microsoft.com/office/drawing/2014/main" id="{F6B22918-897D-4337-83F0-AE0825AA8035}"/>
              </a:ext>
            </a:extLst>
          </p:cNvPr>
          <p:cNvSpPr txBox="1"/>
          <p:nvPr/>
        </p:nvSpPr>
        <p:spPr>
          <a:xfrm>
            <a:off x="304800" y="2540996"/>
            <a:ext cx="6172200" cy="2585323"/>
          </a:xfrm>
          <a:prstGeom prst="rect">
            <a:avLst/>
          </a:prstGeom>
          <a:noFill/>
        </p:spPr>
        <p:txBody>
          <a:bodyPr wrap="square" rtlCol="0">
            <a:spAutoFit/>
          </a:bodyPr>
          <a:lstStyle/>
          <a:p>
            <a:pPr marL="285750" indent="-285750">
              <a:buFont typeface="Arial" panose="020B0604020202020204" pitchFamily="34" charset="0"/>
              <a:buChar char="•"/>
            </a:pPr>
            <a:r>
              <a:rPr lang="en-US" dirty="0"/>
              <a:t>Dissolved Inorganic Nutrients</a:t>
            </a:r>
          </a:p>
          <a:p>
            <a:pPr marL="285750" indent="-285750">
              <a:buFont typeface="Arial" panose="020B0604020202020204" pitchFamily="34" charset="0"/>
              <a:buChar char="•"/>
            </a:pPr>
            <a:r>
              <a:rPr lang="en-US" dirty="0"/>
              <a:t>Total nutrients</a:t>
            </a:r>
          </a:p>
          <a:p>
            <a:pPr marL="285750" indent="-285750">
              <a:buFont typeface="Arial" panose="020B0604020202020204" pitchFamily="34" charset="0"/>
              <a:buChar char="•"/>
            </a:pPr>
            <a:r>
              <a:rPr lang="en-US" dirty="0"/>
              <a:t>Particulate Nutrients</a:t>
            </a:r>
          </a:p>
          <a:p>
            <a:pPr marL="285750" indent="-285750">
              <a:buFont typeface="Arial" panose="020B0604020202020204" pitchFamily="34" charset="0"/>
              <a:buChar char="•"/>
            </a:pPr>
            <a:r>
              <a:rPr lang="en-US" dirty="0"/>
              <a:t>Trace Materials (Fe)</a:t>
            </a:r>
          </a:p>
          <a:p>
            <a:pPr marL="285750" indent="-285750">
              <a:buFont typeface="Arial" panose="020B0604020202020204" pitchFamily="34" charset="0"/>
              <a:buChar char="•"/>
            </a:pPr>
            <a:r>
              <a:rPr lang="en-US" dirty="0"/>
              <a:t>Chlorophyll a</a:t>
            </a:r>
          </a:p>
          <a:p>
            <a:pPr marL="285750" indent="-285750">
              <a:buFont typeface="Arial" panose="020B0604020202020204" pitchFamily="34" charset="0"/>
              <a:buChar char="•"/>
            </a:pPr>
            <a:r>
              <a:rPr lang="en-US" dirty="0"/>
              <a:t>Phytoplankton Community Composition</a:t>
            </a:r>
          </a:p>
          <a:p>
            <a:pPr marL="285750" indent="-285750">
              <a:buFont typeface="Arial" panose="020B0604020202020204" pitchFamily="34" charset="0"/>
              <a:buChar char="•"/>
            </a:pPr>
            <a:r>
              <a:rPr lang="en-US" dirty="0"/>
              <a:t>Dissolved Oxygen</a:t>
            </a:r>
          </a:p>
          <a:p>
            <a:pPr marL="285750" indent="-285750">
              <a:buFont typeface="Arial" panose="020B0604020202020204" pitchFamily="34" charset="0"/>
              <a:buChar char="•"/>
            </a:pPr>
            <a:r>
              <a:rPr lang="en-US" dirty="0"/>
              <a:t>Primary Productivity</a:t>
            </a:r>
          </a:p>
          <a:p>
            <a:pPr marL="285750" indent="-285750">
              <a:buFont typeface="Arial" panose="020B0604020202020204" pitchFamily="34" charset="0"/>
              <a:buChar char="•"/>
            </a:pPr>
            <a:r>
              <a:rPr lang="en-US" dirty="0"/>
              <a:t>Microzooplankton Grazing</a:t>
            </a:r>
          </a:p>
        </p:txBody>
      </p:sp>
    </p:spTree>
    <p:extLst>
      <p:ext uri="{BB962C8B-B14F-4D97-AF65-F5344CB8AC3E}">
        <p14:creationId xmlns:p14="http://schemas.microsoft.com/office/powerpoint/2010/main" val="4159109122"/>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6D6A8F-288F-B84B-A427-FE94D2405B92}"/>
              </a:ext>
            </a:extLst>
          </p:cNvPr>
          <p:cNvSpPr>
            <a:spLocks noGrp="1"/>
          </p:cNvSpPr>
          <p:nvPr>
            <p:ph type="sldNum" sz="quarter" idx="12"/>
          </p:nvPr>
        </p:nvSpPr>
        <p:spPr/>
        <p:txBody>
          <a:bodyPr/>
          <a:lstStyle/>
          <a:p>
            <a:fld id="{1CA897ED-F933-F140-B965-41326E641414}" type="slidenum">
              <a:rPr lang="en-US" smtClean="0"/>
              <a:t>15</a:t>
            </a:fld>
            <a:endParaRPr lang="en-US"/>
          </a:p>
        </p:txBody>
      </p:sp>
      <p:sp>
        <p:nvSpPr>
          <p:cNvPr id="4" name="Title 3">
            <a:extLst>
              <a:ext uri="{FF2B5EF4-FFF2-40B4-BE49-F238E27FC236}">
                <a16:creationId xmlns:a16="http://schemas.microsoft.com/office/drawing/2014/main" id="{E8BAD069-F310-D04B-8B85-84BA3F59F9E9}"/>
              </a:ext>
            </a:extLst>
          </p:cNvPr>
          <p:cNvSpPr>
            <a:spLocks noGrp="1"/>
          </p:cNvSpPr>
          <p:nvPr>
            <p:ph type="title"/>
          </p:nvPr>
        </p:nvSpPr>
        <p:spPr>
          <a:xfrm>
            <a:off x="990600" y="914400"/>
            <a:ext cx="10210800" cy="771870"/>
          </a:xfrm>
        </p:spPr>
        <p:txBody>
          <a:bodyPr/>
          <a:lstStyle/>
          <a:p>
            <a:r>
              <a:rPr lang="en-US" dirty="0"/>
              <a:t>Socioeconomics of 2017-2019 Red Tide</a:t>
            </a:r>
          </a:p>
        </p:txBody>
      </p:sp>
      <p:sp>
        <p:nvSpPr>
          <p:cNvPr id="5" name="Text Placeholder 4">
            <a:extLst>
              <a:ext uri="{FF2B5EF4-FFF2-40B4-BE49-F238E27FC236}">
                <a16:creationId xmlns:a16="http://schemas.microsoft.com/office/drawing/2014/main" id="{FB83B75B-0E25-3B43-B351-65D97A975F51}"/>
              </a:ext>
            </a:extLst>
          </p:cNvPr>
          <p:cNvSpPr>
            <a:spLocks noGrp="1"/>
          </p:cNvSpPr>
          <p:nvPr>
            <p:ph type="body" sz="quarter" idx="14"/>
          </p:nvPr>
        </p:nvSpPr>
        <p:spPr>
          <a:xfrm>
            <a:off x="669228" y="1909935"/>
            <a:ext cx="10796393" cy="4033665"/>
          </a:xfrm>
        </p:spPr>
        <p:txBody>
          <a:bodyPr/>
          <a:lstStyle/>
          <a:p>
            <a:r>
              <a:rPr lang="en-US" dirty="0"/>
              <a:t>Identify the people, assets, and economic activities at risk in the fishing community of the Charlotte Harbor region.</a:t>
            </a:r>
          </a:p>
          <a:p>
            <a:r>
              <a:rPr lang="en-US" dirty="0"/>
              <a:t>Produce accurate estimates of direct and indirect economic losses</a:t>
            </a:r>
          </a:p>
        </p:txBody>
      </p:sp>
      <p:pic>
        <p:nvPicPr>
          <p:cNvPr id="7" name="Picture 6">
            <a:extLst>
              <a:ext uri="{FF2B5EF4-FFF2-40B4-BE49-F238E27FC236}">
                <a16:creationId xmlns:a16="http://schemas.microsoft.com/office/drawing/2014/main" id="{E9158DB4-E302-CE40-9E0B-F8D8C00DAD5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91150" y="4321696"/>
            <a:ext cx="1409700" cy="1409700"/>
          </a:xfrm>
          <a:prstGeom prst="rect">
            <a:avLst/>
          </a:prstGeom>
        </p:spPr>
      </p:pic>
      <p:pic>
        <p:nvPicPr>
          <p:cNvPr id="8" name="Picture 7">
            <a:extLst>
              <a:ext uri="{FF2B5EF4-FFF2-40B4-BE49-F238E27FC236}">
                <a16:creationId xmlns:a16="http://schemas.microsoft.com/office/drawing/2014/main" id="{11D1272D-B397-E948-886F-AB3ACAE23C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29600" y="4252860"/>
            <a:ext cx="2196531" cy="1378576"/>
          </a:xfrm>
          <a:prstGeom prst="rect">
            <a:avLst/>
          </a:prstGeom>
        </p:spPr>
      </p:pic>
      <p:pic>
        <p:nvPicPr>
          <p:cNvPr id="9" name="Picture 8">
            <a:extLst>
              <a:ext uri="{FF2B5EF4-FFF2-40B4-BE49-F238E27FC236}">
                <a16:creationId xmlns:a16="http://schemas.microsoft.com/office/drawing/2014/main" id="{EC06C2EC-1C8B-8349-ABA7-C8C3CF0FD2F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4953" y="4321696"/>
            <a:ext cx="3102261" cy="1240904"/>
          </a:xfrm>
          <a:prstGeom prst="rect">
            <a:avLst/>
          </a:prstGeom>
        </p:spPr>
      </p:pic>
    </p:spTree>
    <p:extLst>
      <p:ext uri="{BB962C8B-B14F-4D97-AF65-F5344CB8AC3E}">
        <p14:creationId xmlns:p14="http://schemas.microsoft.com/office/powerpoint/2010/main" val="2063967361"/>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986DC7-53BD-2347-9F1D-20B960C60BB9}"/>
              </a:ext>
            </a:extLst>
          </p:cNvPr>
          <p:cNvSpPr>
            <a:spLocks noGrp="1"/>
          </p:cNvSpPr>
          <p:nvPr>
            <p:ph type="sldNum" sz="quarter" idx="12"/>
          </p:nvPr>
        </p:nvSpPr>
        <p:spPr/>
        <p:txBody>
          <a:bodyPr/>
          <a:lstStyle/>
          <a:p>
            <a:fld id="{1CA897ED-F933-F140-B965-41326E641414}" type="slidenum">
              <a:rPr lang="en-US" smtClean="0"/>
              <a:t>16</a:t>
            </a:fld>
            <a:endParaRPr lang="en-US"/>
          </a:p>
        </p:txBody>
      </p:sp>
      <p:sp>
        <p:nvSpPr>
          <p:cNvPr id="4" name="Title 3">
            <a:extLst>
              <a:ext uri="{FF2B5EF4-FFF2-40B4-BE49-F238E27FC236}">
                <a16:creationId xmlns:a16="http://schemas.microsoft.com/office/drawing/2014/main" id="{A560747B-CC6B-7C47-B666-AAEAEF20A441}"/>
              </a:ext>
            </a:extLst>
          </p:cNvPr>
          <p:cNvSpPr>
            <a:spLocks noGrp="1"/>
          </p:cNvSpPr>
          <p:nvPr>
            <p:ph type="title"/>
          </p:nvPr>
        </p:nvSpPr>
        <p:spPr>
          <a:xfrm>
            <a:off x="381000" y="990600"/>
            <a:ext cx="6553200" cy="685800"/>
          </a:xfrm>
        </p:spPr>
        <p:txBody>
          <a:bodyPr/>
          <a:lstStyle/>
          <a:p>
            <a:r>
              <a:rPr lang="en-US" dirty="0"/>
              <a:t>Informing Stakeholders</a:t>
            </a:r>
          </a:p>
        </p:txBody>
      </p:sp>
      <p:pic>
        <p:nvPicPr>
          <p:cNvPr id="6" name="Picture 5">
            <a:extLst>
              <a:ext uri="{FF2B5EF4-FFF2-40B4-BE49-F238E27FC236}">
                <a16:creationId xmlns:a16="http://schemas.microsoft.com/office/drawing/2014/main" id="{B505D987-D182-AB4B-967D-53C14EE1B64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391399" y="990600"/>
            <a:ext cx="4624193" cy="4828886"/>
          </a:xfrm>
          <a:prstGeom prst="rect">
            <a:avLst/>
          </a:prstGeom>
        </p:spPr>
      </p:pic>
      <p:pic>
        <p:nvPicPr>
          <p:cNvPr id="9" name="Picture 8">
            <a:extLst>
              <a:ext uri="{FF2B5EF4-FFF2-40B4-BE49-F238E27FC236}">
                <a16:creationId xmlns:a16="http://schemas.microsoft.com/office/drawing/2014/main" id="{7C601C53-CBAD-B14F-BAE7-D0794C585DB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314" y="2845141"/>
            <a:ext cx="5355771" cy="3124200"/>
          </a:xfrm>
          <a:prstGeom prst="rect">
            <a:avLst/>
          </a:prstGeom>
        </p:spPr>
      </p:pic>
    </p:spTree>
    <p:extLst>
      <p:ext uri="{BB962C8B-B14F-4D97-AF65-F5344CB8AC3E}">
        <p14:creationId xmlns:p14="http://schemas.microsoft.com/office/powerpoint/2010/main" val="2759719749"/>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986DC7-53BD-2347-9F1D-20B960C60BB9}"/>
              </a:ext>
            </a:extLst>
          </p:cNvPr>
          <p:cNvSpPr>
            <a:spLocks noGrp="1"/>
          </p:cNvSpPr>
          <p:nvPr>
            <p:ph type="sldNum" sz="quarter" idx="12"/>
          </p:nvPr>
        </p:nvSpPr>
        <p:spPr/>
        <p:txBody>
          <a:bodyPr/>
          <a:lstStyle/>
          <a:p>
            <a:fld id="{1CA897ED-F933-F140-B965-41326E641414}" type="slidenum">
              <a:rPr lang="en-US" smtClean="0"/>
              <a:t>17</a:t>
            </a:fld>
            <a:endParaRPr lang="en-US"/>
          </a:p>
        </p:txBody>
      </p:sp>
      <p:sp>
        <p:nvSpPr>
          <p:cNvPr id="4" name="Title 3">
            <a:extLst>
              <a:ext uri="{FF2B5EF4-FFF2-40B4-BE49-F238E27FC236}">
                <a16:creationId xmlns:a16="http://schemas.microsoft.com/office/drawing/2014/main" id="{A560747B-CC6B-7C47-B666-AAEAEF20A441}"/>
              </a:ext>
            </a:extLst>
          </p:cNvPr>
          <p:cNvSpPr>
            <a:spLocks noGrp="1"/>
          </p:cNvSpPr>
          <p:nvPr>
            <p:ph type="title"/>
          </p:nvPr>
        </p:nvSpPr>
        <p:spPr>
          <a:xfrm>
            <a:off x="228600" y="990600"/>
            <a:ext cx="5867400" cy="1752600"/>
          </a:xfrm>
        </p:spPr>
        <p:txBody>
          <a:bodyPr/>
          <a:lstStyle/>
          <a:p>
            <a:r>
              <a:rPr lang="en-US" dirty="0"/>
              <a:t>Informing Stakeholders</a:t>
            </a:r>
          </a:p>
        </p:txBody>
      </p:sp>
      <p:pic>
        <p:nvPicPr>
          <p:cNvPr id="3" name="Picture 2">
            <a:extLst>
              <a:ext uri="{FF2B5EF4-FFF2-40B4-BE49-F238E27FC236}">
                <a16:creationId xmlns:a16="http://schemas.microsoft.com/office/drawing/2014/main" id="{BC6E6B47-B539-2441-B4C9-F0CCC129464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30857" y="1085195"/>
            <a:ext cx="6199023" cy="4544080"/>
          </a:xfrm>
          <a:prstGeom prst="rect">
            <a:avLst/>
          </a:prstGeom>
        </p:spPr>
      </p:pic>
      <p:pic>
        <p:nvPicPr>
          <p:cNvPr id="5" name="Picture 4">
            <a:extLst>
              <a:ext uri="{FF2B5EF4-FFF2-40B4-BE49-F238E27FC236}">
                <a16:creationId xmlns:a16="http://schemas.microsoft.com/office/drawing/2014/main" id="{DBD8305A-A842-584E-BC94-11786AE93AF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314" y="2845141"/>
            <a:ext cx="5355771" cy="3124200"/>
          </a:xfrm>
          <a:prstGeom prst="rect">
            <a:avLst/>
          </a:prstGeom>
        </p:spPr>
      </p:pic>
    </p:spTree>
    <p:extLst>
      <p:ext uri="{BB962C8B-B14F-4D97-AF65-F5344CB8AC3E}">
        <p14:creationId xmlns:p14="http://schemas.microsoft.com/office/powerpoint/2010/main" val="2304932028"/>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AF33CB-3F4D-E541-858F-5546B79A2852}"/>
              </a:ext>
            </a:extLst>
          </p:cNvPr>
          <p:cNvSpPr>
            <a:spLocks noGrp="1"/>
          </p:cNvSpPr>
          <p:nvPr>
            <p:ph type="sldNum" sz="quarter" idx="12"/>
          </p:nvPr>
        </p:nvSpPr>
        <p:spPr/>
        <p:txBody>
          <a:bodyPr/>
          <a:lstStyle/>
          <a:p>
            <a:fld id="{1CA897ED-F933-F140-B965-41326E641414}" type="slidenum">
              <a:rPr lang="en-US" smtClean="0"/>
              <a:t>18</a:t>
            </a:fld>
            <a:endParaRPr lang="en-US"/>
          </a:p>
        </p:txBody>
      </p:sp>
      <p:sp>
        <p:nvSpPr>
          <p:cNvPr id="4" name="Title 3">
            <a:extLst>
              <a:ext uri="{FF2B5EF4-FFF2-40B4-BE49-F238E27FC236}">
                <a16:creationId xmlns:a16="http://schemas.microsoft.com/office/drawing/2014/main" id="{CFA621AD-101B-0845-9F44-7815CCC2E526}"/>
              </a:ext>
            </a:extLst>
          </p:cNvPr>
          <p:cNvSpPr>
            <a:spLocks noGrp="1"/>
          </p:cNvSpPr>
          <p:nvPr>
            <p:ph type="title"/>
          </p:nvPr>
        </p:nvSpPr>
        <p:spPr>
          <a:xfrm>
            <a:off x="228600" y="914400"/>
            <a:ext cx="6858000" cy="771870"/>
          </a:xfrm>
        </p:spPr>
        <p:txBody>
          <a:bodyPr/>
          <a:lstStyle/>
          <a:p>
            <a:r>
              <a:rPr lang="en-US" dirty="0">
                <a:solidFill>
                  <a:schemeClr val="accent1"/>
                </a:solidFill>
              </a:rPr>
              <a:t>NOAA strategic objectives</a:t>
            </a:r>
          </a:p>
        </p:txBody>
      </p:sp>
      <p:sp>
        <p:nvSpPr>
          <p:cNvPr id="5" name="Text Placeholder 4">
            <a:extLst>
              <a:ext uri="{FF2B5EF4-FFF2-40B4-BE49-F238E27FC236}">
                <a16:creationId xmlns:a16="http://schemas.microsoft.com/office/drawing/2014/main" id="{260F14AB-8F60-F545-90F9-6180A7C99DFC}"/>
              </a:ext>
            </a:extLst>
          </p:cNvPr>
          <p:cNvSpPr>
            <a:spLocks noGrp="1"/>
          </p:cNvSpPr>
          <p:nvPr>
            <p:ph type="body" sz="quarter" idx="14"/>
          </p:nvPr>
        </p:nvSpPr>
        <p:spPr>
          <a:xfrm>
            <a:off x="1295400" y="1560490"/>
            <a:ext cx="8534400" cy="1905000"/>
          </a:xfrm>
        </p:spPr>
        <p:txBody>
          <a:bodyPr/>
          <a:lstStyle/>
          <a:p>
            <a:pPr marL="0" indent="0">
              <a:buNone/>
            </a:pPr>
            <a:r>
              <a:rPr lang="en-US" b="1" dirty="0"/>
              <a:t>Blue Economy </a:t>
            </a:r>
          </a:p>
          <a:p>
            <a:r>
              <a:rPr lang="en-US" dirty="0"/>
              <a:t>Public-Private Partnership</a:t>
            </a:r>
          </a:p>
          <a:p>
            <a:r>
              <a:rPr lang="en-US" dirty="0"/>
              <a:t>Engage and train coastal communities with science-based prevention and preparedness tools</a:t>
            </a:r>
          </a:p>
          <a:p>
            <a:pPr marL="0" indent="0">
              <a:buNone/>
            </a:pPr>
            <a:r>
              <a:rPr lang="en-US" b="1" dirty="0"/>
              <a:t>NOAA Research Strategic Plan</a:t>
            </a:r>
          </a:p>
          <a:p>
            <a:r>
              <a:rPr lang="en-US" dirty="0"/>
              <a:t>Resilient Coastal Communities and Economies</a:t>
            </a:r>
          </a:p>
          <a:p>
            <a:pPr marL="0" indent="0">
              <a:buNone/>
            </a:pPr>
            <a:r>
              <a:rPr lang="en-US" b="1" dirty="0"/>
              <a:t>NOAA Research (OAR) Corporate Priorities</a:t>
            </a:r>
          </a:p>
          <a:p>
            <a:r>
              <a:rPr lang="en-US" dirty="0"/>
              <a:t>Detect changes in the ocean and atmosphere</a:t>
            </a:r>
          </a:p>
          <a:p>
            <a:pPr marL="0" indent="0">
              <a:buNone/>
            </a:pPr>
            <a:endParaRPr lang="en-US" dirty="0"/>
          </a:p>
        </p:txBody>
      </p:sp>
      <p:pic>
        <p:nvPicPr>
          <p:cNvPr id="3" name="Picture 2">
            <a:extLst>
              <a:ext uri="{FF2B5EF4-FFF2-40B4-BE49-F238E27FC236}">
                <a16:creationId xmlns:a16="http://schemas.microsoft.com/office/drawing/2014/main" id="{69DAD7FB-75F8-5F4B-ABD5-CF2F093EE2F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10600" y="908538"/>
            <a:ext cx="3479800" cy="1964403"/>
          </a:xfrm>
          <a:prstGeom prst="rect">
            <a:avLst/>
          </a:prstGeom>
        </p:spPr>
      </p:pic>
      <p:pic>
        <p:nvPicPr>
          <p:cNvPr id="6" name="Picture 5">
            <a:extLst>
              <a:ext uri="{FF2B5EF4-FFF2-40B4-BE49-F238E27FC236}">
                <a16:creationId xmlns:a16="http://schemas.microsoft.com/office/drawing/2014/main" id="{A5053D1C-5E44-8F40-B54D-7BDC86E67FF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30993" y="5562600"/>
            <a:ext cx="3784600" cy="660653"/>
          </a:xfrm>
          <a:prstGeom prst="rect">
            <a:avLst/>
          </a:prstGeom>
        </p:spPr>
      </p:pic>
    </p:spTree>
    <p:extLst>
      <p:ext uri="{BB962C8B-B14F-4D97-AF65-F5344CB8AC3E}">
        <p14:creationId xmlns:p14="http://schemas.microsoft.com/office/powerpoint/2010/main" val="2104428093"/>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4FD730-382B-470A-BB6B-B5DFFE5B09FA}"/>
              </a:ext>
            </a:extLst>
          </p:cNvPr>
          <p:cNvSpPr>
            <a:spLocks noGrp="1"/>
          </p:cNvSpPr>
          <p:nvPr>
            <p:ph type="sldNum" sz="quarter" idx="12"/>
          </p:nvPr>
        </p:nvSpPr>
        <p:spPr/>
        <p:txBody>
          <a:bodyPr/>
          <a:lstStyle/>
          <a:p>
            <a:fld id="{1CA897ED-F933-F140-B965-41326E641414}" type="slidenum">
              <a:rPr lang="en-US" smtClean="0"/>
              <a:t>19</a:t>
            </a:fld>
            <a:endParaRPr lang="en-US"/>
          </a:p>
        </p:txBody>
      </p:sp>
      <p:sp>
        <p:nvSpPr>
          <p:cNvPr id="3" name="Title 2">
            <a:extLst>
              <a:ext uri="{FF2B5EF4-FFF2-40B4-BE49-F238E27FC236}">
                <a16:creationId xmlns:a16="http://schemas.microsoft.com/office/drawing/2014/main" id="{3825B614-C212-402C-85ED-3212D39F53F5}"/>
              </a:ext>
            </a:extLst>
          </p:cNvPr>
          <p:cNvSpPr>
            <a:spLocks noGrp="1"/>
          </p:cNvSpPr>
          <p:nvPr>
            <p:ph type="title"/>
          </p:nvPr>
        </p:nvSpPr>
        <p:spPr/>
        <p:txBody>
          <a:bodyPr/>
          <a:lstStyle/>
          <a:p>
            <a:r>
              <a:rPr lang="en-US" dirty="0"/>
              <a:t>Next Steps:</a:t>
            </a:r>
          </a:p>
        </p:txBody>
      </p:sp>
      <p:sp>
        <p:nvSpPr>
          <p:cNvPr id="4" name="Text Placeholder 3">
            <a:extLst>
              <a:ext uri="{FF2B5EF4-FFF2-40B4-BE49-F238E27FC236}">
                <a16:creationId xmlns:a16="http://schemas.microsoft.com/office/drawing/2014/main" id="{CC54F864-AC5D-46E6-9CFC-CD0C92FD7042}"/>
              </a:ext>
            </a:extLst>
          </p:cNvPr>
          <p:cNvSpPr>
            <a:spLocks noGrp="1"/>
          </p:cNvSpPr>
          <p:nvPr>
            <p:ph type="body" sz="quarter" idx="14"/>
          </p:nvPr>
        </p:nvSpPr>
        <p:spPr/>
        <p:txBody>
          <a:bodyPr>
            <a:normAutofit/>
          </a:bodyPr>
          <a:lstStyle/>
          <a:p>
            <a:r>
              <a:rPr lang="en-US" sz="2400" dirty="0"/>
              <a:t>Expanded Commercial Fishermen monitoring up and down the coast</a:t>
            </a:r>
          </a:p>
          <a:p>
            <a:endParaRPr lang="en-US" sz="2400" dirty="0"/>
          </a:p>
        </p:txBody>
      </p:sp>
      <p:sp>
        <p:nvSpPr>
          <p:cNvPr id="5" name="Text Placeholder 4">
            <a:extLst>
              <a:ext uri="{FF2B5EF4-FFF2-40B4-BE49-F238E27FC236}">
                <a16:creationId xmlns:a16="http://schemas.microsoft.com/office/drawing/2014/main" id="{37159957-1875-4B20-B580-55913DA3680A}"/>
              </a:ext>
            </a:extLst>
          </p:cNvPr>
          <p:cNvSpPr>
            <a:spLocks noGrp="1"/>
          </p:cNvSpPr>
          <p:nvPr>
            <p:ph type="body" sz="quarter" idx="15"/>
          </p:nvPr>
        </p:nvSpPr>
        <p:spPr/>
        <p:txBody>
          <a:bodyPr>
            <a:normAutofit/>
          </a:bodyPr>
          <a:lstStyle/>
          <a:p>
            <a:r>
              <a:rPr lang="en-US" sz="2400" dirty="0"/>
              <a:t>Publish article on hypoxia</a:t>
            </a:r>
          </a:p>
          <a:p>
            <a:endParaRPr lang="en-US" sz="2400" dirty="0"/>
          </a:p>
        </p:txBody>
      </p:sp>
      <p:sp>
        <p:nvSpPr>
          <p:cNvPr id="6" name="Text Placeholder 5">
            <a:extLst>
              <a:ext uri="{FF2B5EF4-FFF2-40B4-BE49-F238E27FC236}">
                <a16:creationId xmlns:a16="http://schemas.microsoft.com/office/drawing/2014/main" id="{CAE08E7C-6748-46F4-94BA-C14809876924}"/>
              </a:ext>
            </a:extLst>
          </p:cNvPr>
          <p:cNvSpPr>
            <a:spLocks noGrp="1"/>
          </p:cNvSpPr>
          <p:nvPr>
            <p:ph type="body" sz="quarter" idx="16"/>
          </p:nvPr>
        </p:nvSpPr>
        <p:spPr/>
        <p:txBody>
          <a:bodyPr>
            <a:normAutofit/>
          </a:bodyPr>
          <a:lstStyle/>
          <a:p>
            <a:r>
              <a:rPr lang="en-US" sz="2400" dirty="0"/>
              <a:t>Determine processes that create “devastating” red tides</a:t>
            </a:r>
          </a:p>
          <a:p>
            <a:endParaRPr lang="en-US" sz="2400" dirty="0"/>
          </a:p>
        </p:txBody>
      </p:sp>
      <p:sp>
        <p:nvSpPr>
          <p:cNvPr id="7" name="Text Placeholder 6">
            <a:extLst>
              <a:ext uri="{FF2B5EF4-FFF2-40B4-BE49-F238E27FC236}">
                <a16:creationId xmlns:a16="http://schemas.microsoft.com/office/drawing/2014/main" id="{947081BF-8B19-4CC2-BC52-C38B0352B531}"/>
              </a:ext>
            </a:extLst>
          </p:cNvPr>
          <p:cNvSpPr>
            <a:spLocks noGrp="1"/>
          </p:cNvSpPr>
          <p:nvPr>
            <p:ph type="body" sz="quarter" idx="17"/>
          </p:nvPr>
        </p:nvSpPr>
        <p:spPr/>
        <p:txBody>
          <a:bodyPr>
            <a:noAutofit/>
          </a:bodyPr>
          <a:lstStyle/>
          <a:p>
            <a:r>
              <a:rPr lang="en-US" sz="2400" dirty="0"/>
              <a:t>Develop seasonal or sub-seasonal predictions of the likelihood of devastating blooms</a:t>
            </a:r>
          </a:p>
          <a:p>
            <a:endParaRPr lang="en-US" sz="2400" dirty="0"/>
          </a:p>
        </p:txBody>
      </p:sp>
    </p:spTree>
    <p:extLst>
      <p:ext uri="{BB962C8B-B14F-4D97-AF65-F5344CB8AC3E}">
        <p14:creationId xmlns:p14="http://schemas.microsoft.com/office/powerpoint/2010/main" val="895333118"/>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F690C-FA4D-4568-AA87-7A1A03AD2D6D}"/>
              </a:ext>
            </a:extLst>
          </p:cNvPr>
          <p:cNvSpPr>
            <a:spLocks noGrp="1"/>
          </p:cNvSpPr>
          <p:nvPr>
            <p:ph type="title"/>
          </p:nvPr>
        </p:nvSpPr>
        <p:spPr>
          <a:xfrm>
            <a:off x="76200" y="990600"/>
            <a:ext cx="6629400" cy="1325563"/>
          </a:xfrm>
        </p:spPr>
        <p:txBody>
          <a:bodyPr/>
          <a:lstStyle/>
          <a:p>
            <a:pPr algn="l"/>
            <a:r>
              <a:rPr lang="en-US" dirty="0">
                <a:solidFill>
                  <a:schemeClr val="tx1"/>
                </a:solidFill>
              </a:rPr>
              <a:t>Red Tides are natural and occur all over the world. Florida Red Tides are caused by </a:t>
            </a:r>
            <a:r>
              <a:rPr lang="en-US" i="1" dirty="0" err="1">
                <a:solidFill>
                  <a:schemeClr val="tx1"/>
                </a:solidFill>
              </a:rPr>
              <a:t>Karenia</a:t>
            </a:r>
            <a:r>
              <a:rPr lang="en-US" i="1" dirty="0">
                <a:solidFill>
                  <a:schemeClr val="tx1"/>
                </a:solidFill>
              </a:rPr>
              <a:t> brevis</a:t>
            </a:r>
            <a:r>
              <a:rPr lang="en-US" dirty="0">
                <a:solidFill>
                  <a:schemeClr val="tx1"/>
                </a:solidFill>
              </a:rPr>
              <a:t>.</a:t>
            </a:r>
            <a:endParaRPr lang="en-US" dirty="0"/>
          </a:p>
        </p:txBody>
      </p:sp>
      <p:sp>
        <p:nvSpPr>
          <p:cNvPr id="4" name="Slide Number Placeholder 3">
            <a:extLst>
              <a:ext uri="{FF2B5EF4-FFF2-40B4-BE49-F238E27FC236}">
                <a16:creationId xmlns:a16="http://schemas.microsoft.com/office/drawing/2014/main" id="{2883A899-9152-4266-B51F-247CE4A14DFE}"/>
              </a:ext>
            </a:extLst>
          </p:cNvPr>
          <p:cNvSpPr>
            <a:spLocks noGrp="1"/>
          </p:cNvSpPr>
          <p:nvPr>
            <p:ph type="sldNum" sz="quarter" idx="12"/>
          </p:nvPr>
        </p:nvSpPr>
        <p:spPr/>
        <p:txBody>
          <a:bodyPr/>
          <a:lstStyle/>
          <a:p>
            <a:fld id="{1CA897ED-F933-F140-B965-41326E641414}" type="slidenum">
              <a:rPr lang="en-US" smtClean="0"/>
              <a:t>2</a:t>
            </a:fld>
            <a:endParaRPr lang="en-US"/>
          </a:p>
        </p:txBody>
      </p:sp>
      <p:pic>
        <p:nvPicPr>
          <p:cNvPr id="5" name="Content Placeholder 4">
            <a:extLst>
              <a:ext uri="{FF2B5EF4-FFF2-40B4-BE49-F238E27FC236}">
                <a16:creationId xmlns:a16="http://schemas.microsoft.com/office/drawing/2014/main" id="{A7712FE1-2CF1-4074-BFA3-4E0CB165D492}"/>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6629400" y="1700212"/>
            <a:ext cx="4800600" cy="4534961"/>
          </a:xfrm>
          <a:prstGeom prst="rect">
            <a:avLst/>
          </a:prstGeom>
        </p:spPr>
      </p:pic>
    </p:spTree>
    <p:extLst>
      <p:ext uri="{BB962C8B-B14F-4D97-AF65-F5344CB8AC3E}">
        <p14:creationId xmlns:p14="http://schemas.microsoft.com/office/powerpoint/2010/main" val="3821082301"/>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3A7C3C-EF88-A54E-A17D-8B51D550B816}"/>
              </a:ext>
            </a:extLst>
          </p:cNvPr>
          <p:cNvSpPr>
            <a:spLocks noGrp="1"/>
          </p:cNvSpPr>
          <p:nvPr>
            <p:ph type="sldNum" sz="quarter" idx="12"/>
          </p:nvPr>
        </p:nvSpPr>
        <p:spPr/>
        <p:txBody>
          <a:bodyPr/>
          <a:lstStyle/>
          <a:p>
            <a:fld id="{1CA897ED-F933-F140-B965-41326E641414}" type="slidenum">
              <a:rPr lang="en-US" smtClean="0"/>
              <a:t>20</a:t>
            </a:fld>
            <a:endParaRPr lang="en-US"/>
          </a:p>
        </p:txBody>
      </p:sp>
      <p:sp>
        <p:nvSpPr>
          <p:cNvPr id="4" name="Title 3">
            <a:extLst>
              <a:ext uri="{FF2B5EF4-FFF2-40B4-BE49-F238E27FC236}">
                <a16:creationId xmlns:a16="http://schemas.microsoft.com/office/drawing/2014/main" id="{6FECCB05-ABB5-F04F-9AD3-F87791393511}"/>
              </a:ext>
            </a:extLst>
          </p:cNvPr>
          <p:cNvSpPr>
            <a:spLocks noGrp="1"/>
          </p:cNvSpPr>
          <p:nvPr>
            <p:ph type="title"/>
          </p:nvPr>
        </p:nvSpPr>
        <p:spPr>
          <a:xfrm>
            <a:off x="152400" y="940938"/>
            <a:ext cx="4495800" cy="1497461"/>
          </a:xfrm>
        </p:spPr>
        <p:txBody>
          <a:bodyPr/>
          <a:lstStyle/>
          <a:p>
            <a:r>
              <a:rPr lang="en-US" dirty="0"/>
              <a:t>Thank you!</a:t>
            </a:r>
          </a:p>
        </p:txBody>
      </p:sp>
      <p:pic>
        <p:nvPicPr>
          <p:cNvPr id="3" name="Picture 2">
            <a:extLst>
              <a:ext uri="{FF2B5EF4-FFF2-40B4-BE49-F238E27FC236}">
                <a16:creationId xmlns:a16="http://schemas.microsoft.com/office/drawing/2014/main" id="{0A7DD254-DD4F-6349-98FF-3A019A4B8FDC}"/>
              </a:ext>
            </a:extLst>
          </p:cNvPr>
          <p:cNvPicPr>
            <a:picLocks noChangeAspect="1"/>
          </p:cNvPicPr>
          <p:nvPr/>
        </p:nvPicPr>
        <p:blipFill>
          <a:blip r:embed="rId2"/>
          <a:stretch>
            <a:fillRect/>
          </a:stretch>
        </p:blipFill>
        <p:spPr>
          <a:xfrm>
            <a:off x="2323568" y="1734126"/>
            <a:ext cx="1473200" cy="1473200"/>
          </a:xfrm>
          <a:prstGeom prst="rect">
            <a:avLst/>
          </a:prstGeom>
        </p:spPr>
      </p:pic>
      <p:pic>
        <p:nvPicPr>
          <p:cNvPr id="6" name="Picture 5">
            <a:extLst>
              <a:ext uri="{FF2B5EF4-FFF2-40B4-BE49-F238E27FC236}">
                <a16:creationId xmlns:a16="http://schemas.microsoft.com/office/drawing/2014/main" id="{3B517F95-B9E1-6A4A-B538-23F21F5057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62450" y="1617221"/>
            <a:ext cx="1647066" cy="1642353"/>
          </a:xfrm>
          <a:prstGeom prst="rect">
            <a:avLst/>
          </a:prstGeom>
        </p:spPr>
      </p:pic>
      <p:pic>
        <p:nvPicPr>
          <p:cNvPr id="12" name="Picture 11">
            <a:extLst>
              <a:ext uri="{FF2B5EF4-FFF2-40B4-BE49-F238E27FC236}">
                <a16:creationId xmlns:a16="http://schemas.microsoft.com/office/drawing/2014/main" id="{7BCEF856-14DD-094C-BEF1-62FED94056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0425" y="1689668"/>
            <a:ext cx="1497461" cy="1497461"/>
          </a:xfrm>
          <a:prstGeom prst="rect">
            <a:avLst/>
          </a:prstGeom>
        </p:spPr>
      </p:pic>
      <p:pic>
        <p:nvPicPr>
          <p:cNvPr id="14" name="Picture 13">
            <a:extLst>
              <a:ext uri="{FF2B5EF4-FFF2-40B4-BE49-F238E27FC236}">
                <a16:creationId xmlns:a16="http://schemas.microsoft.com/office/drawing/2014/main" id="{C78919EF-D86C-A648-8C76-5ECA34695F1F}"/>
              </a:ext>
            </a:extLst>
          </p:cNvPr>
          <p:cNvPicPr>
            <a:picLocks noChangeAspect="1"/>
          </p:cNvPicPr>
          <p:nvPr/>
        </p:nvPicPr>
        <p:blipFill>
          <a:blip r:embed="rId5"/>
          <a:stretch>
            <a:fillRect/>
          </a:stretch>
        </p:blipFill>
        <p:spPr>
          <a:xfrm>
            <a:off x="6501770" y="3352180"/>
            <a:ext cx="1647066" cy="1006540"/>
          </a:xfrm>
          <a:prstGeom prst="rect">
            <a:avLst/>
          </a:prstGeom>
        </p:spPr>
      </p:pic>
      <p:pic>
        <p:nvPicPr>
          <p:cNvPr id="15" name="Picture 14">
            <a:extLst>
              <a:ext uri="{FF2B5EF4-FFF2-40B4-BE49-F238E27FC236}">
                <a16:creationId xmlns:a16="http://schemas.microsoft.com/office/drawing/2014/main" id="{BD3705EA-D45F-064C-A946-BA5B5108E8B3}"/>
              </a:ext>
            </a:extLst>
          </p:cNvPr>
          <p:cNvPicPr>
            <a:picLocks noChangeAspect="1"/>
          </p:cNvPicPr>
          <p:nvPr/>
        </p:nvPicPr>
        <p:blipFill>
          <a:blip r:embed="rId6"/>
          <a:stretch>
            <a:fillRect/>
          </a:stretch>
        </p:blipFill>
        <p:spPr>
          <a:xfrm>
            <a:off x="9448800" y="4594578"/>
            <a:ext cx="1587500" cy="1524000"/>
          </a:xfrm>
          <a:prstGeom prst="rect">
            <a:avLst/>
          </a:prstGeom>
        </p:spPr>
      </p:pic>
      <p:pic>
        <p:nvPicPr>
          <p:cNvPr id="16" name="Picture 15">
            <a:extLst>
              <a:ext uri="{FF2B5EF4-FFF2-40B4-BE49-F238E27FC236}">
                <a16:creationId xmlns:a16="http://schemas.microsoft.com/office/drawing/2014/main" id="{8FDBE5A7-6F58-E94B-A31C-9D5A9E4D9E9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87625" y="1826264"/>
            <a:ext cx="4326445" cy="1145536"/>
          </a:xfrm>
          <a:prstGeom prst="rect">
            <a:avLst/>
          </a:prstGeom>
        </p:spPr>
      </p:pic>
      <p:pic>
        <p:nvPicPr>
          <p:cNvPr id="18" name="Picture 17">
            <a:extLst>
              <a:ext uri="{FF2B5EF4-FFF2-40B4-BE49-F238E27FC236}">
                <a16:creationId xmlns:a16="http://schemas.microsoft.com/office/drawing/2014/main" id="{8C29990B-767C-8A45-8D7B-4DF4A3C629B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594248" y="5029200"/>
            <a:ext cx="2316358" cy="926543"/>
          </a:xfrm>
          <a:prstGeom prst="rect">
            <a:avLst/>
          </a:prstGeom>
        </p:spPr>
      </p:pic>
      <p:pic>
        <p:nvPicPr>
          <p:cNvPr id="19" name="Picture 18">
            <a:extLst>
              <a:ext uri="{FF2B5EF4-FFF2-40B4-BE49-F238E27FC236}">
                <a16:creationId xmlns:a16="http://schemas.microsoft.com/office/drawing/2014/main" id="{D438556B-8080-3140-A61A-B94F3A45FC4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44832" y="3568881"/>
            <a:ext cx="1409700" cy="1409700"/>
          </a:xfrm>
          <a:prstGeom prst="rect">
            <a:avLst/>
          </a:prstGeom>
        </p:spPr>
      </p:pic>
      <p:pic>
        <p:nvPicPr>
          <p:cNvPr id="20" name="Picture 19">
            <a:extLst>
              <a:ext uri="{FF2B5EF4-FFF2-40B4-BE49-F238E27FC236}">
                <a16:creationId xmlns:a16="http://schemas.microsoft.com/office/drawing/2014/main" id="{3F17FE91-D2D8-1445-A4DD-7EB3343023F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021566" y="3568881"/>
            <a:ext cx="2196531" cy="1378576"/>
          </a:xfrm>
          <a:prstGeom prst="rect">
            <a:avLst/>
          </a:prstGeom>
        </p:spPr>
      </p:pic>
      <p:pic>
        <p:nvPicPr>
          <p:cNvPr id="21" name="Picture 20">
            <a:extLst>
              <a:ext uri="{FF2B5EF4-FFF2-40B4-BE49-F238E27FC236}">
                <a16:creationId xmlns:a16="http://schemas.microsoft.com/office/drawing/2014/main" id="{78CE81C7-B240-9941-AEE3-9BA04625063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372391" y="3453781"/>
            <a:ext cx="1803400" cy="1803400"/>
          </a:xfrm>
          <a:prstGeom prst="rect">
            <a:avLst/>
          </a:prstGeom>
        </p:spPr>
      </p:pic>
      <p:pic>
        <p:nvPicPr>
          <p:cNvPr id="22" name="Picture 21">
            <a:extLst>
              <a:ext uri="{FF2B5EF4-FFF2-40B4-BE49-F238E27FC236}">
                <a16:creationId xmlns:a16="http://schemas.microsoft.com/office/drawing/2014/main" id="{EB75082C-A19C-5944-86CD-88D976FE543C}"/>
              </a:ext>
            </a:extLst>
          </p:cNvPr>
          <p:cNvPicPr>
            <a:picLocks noChangeAspect="1"/>
          </p:cNvPicPr>
          <p:nvPr/>
        </p:nvPicPr>
        <p:blipFill>
          <a:blip r:embed="rId12"/>
          <a:stretch>
            <a:fillRect/>
          </a:stretch>
        </p:blipFill>
        <p:spPr>
          <a:xfrm>
            <a:off x="8459464" y="3366468"/>
            <a:ext cx="2819400" cy="965200"/>
          </a:xfrm>
          <a:prstGeom prst="rect">
            <a:avLst/>
          </a:prstGeom>
        </p:spPr>
      </p:pic>
      <p:pic>
        <p:nvPicPr>
          <p:cNvPr id="23" name="Picture 22">
            <a:extLst>
              <a:ext uri="{FF2B5EF4-FFF2-40B4-BE49-F238E27FC236}">
                <a16:creationId xmlns:a16="http://schemas.microsoft.com/office/drawing/2014/main" id="{D9C14A60-62DF-4942-9FBD-E890783CD7EC}"/>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09600" y="5356578"/>
            <a:ext cx="5312448" cy="564709"/>
          </a:xfrm>
          <a:prstGeom prst="rect">
            <a:avLst/>
          </a:prstGeom>
        </p:spPr>
      </p:pic>
    </p:spTree>
    <p:extLst>
      <p:ext uri="{BB962C8B-B14F-4D97-AF65-F5344CB8AC3E}">
        <p14:creationId xmlns:p14="http://schemas.microsoft.com/office/powerpoint/2010/main" val="1619277642"/>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84C3D-C69A-2E4A-A0FB-E2FF6772B516}"/>
              </a:ext>
            </a:extLst>
          </p:cNvPr>
          <p:cNvSpPr>
            <a:spLocks noGrp="1"/>
          </p:cNvSpPr>
          <p:nvPr>
            <p:ph type="title"/>
          </p:nvPr>
        </p:nvSpPr>
        <p:spPr/>
        <p:txBody>
          <a:bodyPr/>
          <a:lstStyle/>
          <a:p>
            <a:r>
              <a:rPr lang="en-US" dirty="0"/>
              <a:t>The need for Red Tide Research</a:t>
            </a:r>
          </a:p>
        </p:txBody>
      </p:sp>
      <p:sp>
        <p:nvSpPr>
          <p:cNvPr id="3" name="Content Placeholder 2">
            <a:extLst>
              <a:ext uri="{FF2B5EF4-FFF2-40B4-BE49-F238E27FC236}">
                <a16:creationId xmlns:a16="http://schemas.microsoft.com/office/drawing/2014/main" id="{BCDC5681-1722-C444-8A1F-5B7595A23820}"/>
              </a:ext>
            </a:extLst>
          </p:cNvPr>
          <p:cNvSpPr>
            <a:spLocks noGrp="1"/>
          </p:cNvSpPr>
          <p:nvPr>
            <p:ph idx="1"/>
          </p:nvPr>
        </p:nvSpPr>
        <p:spPr>
          <a:xfrm>
            <a:off x="762000" y="1907280"/>
            <a:ext cx="10515600" cy="3409075"/>
          </a:xfrm>
        </p:spPr>
        <p:txBody>
          <a:bodyPr/>
          <a:lstStyle/>
          <a:p>
            <a:r>
              <a:rPr lang="en-US" dirty="0"/>
              <a:t>“Devastating” Red Tide blooms have severe negative impacts on coastal communities</a:t>
            </a:r>
          </a:p>
          <a:p>
            <a:r>
              <a:rPr lang="en-US" dirty="0"/>
              <a:t>2017-2019 bloom lasted 16-months and affected the entire Florida coast</a:t>
            </a:r>
          </a:p>
        </p:txBody>
      </p:sp>
      <p:sp>
        <p:nvSpPr>
          <p:cNvPr id="4" name="Slide Number Placeholder 3">
            <a:extLst>
              <a:ext uri="{FF2B5EF4-FFF2-40B4-BE49-F238E27FC236}">
                <a16:creationId xmlns:a16="http://schemas.microsoft.com/office/drawing/2014/main" id="{CBE133E2-BEB9-1344-85B2-45F8459F48AD}"/>
              </a:ext>
            </a:extLst>
          </p:cNvPr>
          <p:cNvSpPr>
            <a:spLocks noGrp="1"/>
          </p:cNvSpPr>
          <p:nvPr>
            <p:ph type="sldNum" sz="quarter" idx="12"/>
          </p:nvPr>
        </p:nvSpPr>
        <p:spPr/>
        <p:txBody>
          <a:bodyPr/>
          <a:lstStyle/>
          <a:p>
            <a:fld id="{1CA897ED-F933-F140-B965-41326E641414}" type="slidenum">
              <a:rPr lang="en-US" smtClean="0"/>
              <a:t>3</a:t>
            </a:fld>
            <a:endParaRPr lang="en-US"/>
          </a:p>
        </p:txBody>
      </p:sp>
      <p:pic>
        <p:nvPicPr>
          <p:cNvPr id="6" name="Picture 5">
            <a:extLst>
              <a:ext uri="{FF2B5EF4-FFF2-40B4-BE49-F238E27FC236}">
                <a16:creationId xmlns:a16="http://schemas.microsoft.com/office/drawing/2014/main" id="{64E750B3-125F-5A4B-A405-A9D345AF4E0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0400" y="3581400"/>
            <a:ext cx="5257800" cy="2707910"/>
          </a:xfrm>
          <a:prstGeom prst="rect">
            <a:avLst/>
          </a:prstGeom>
        </p:spPr>
      </p:pic>
    </p:spTree>
    <p:extLst>
      <p:ext uri="{BB962C8B-B14F-4D97-AF65-F5344CB8AC3E}">
        <p14:creationId xmlns:p14="http://schemas.microsoft.com/office/powerpoint/2010/main" val="3534864166"/>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AD5F894-E471-7D41-B0F9-832F593AB82F}"/>
              </a:ext>
            </a:extLst>
          </p:cNvPr>
          <p:cNvSpPr>
            <a:spLocks noGrp="1"/>
          </p:cNvSpPr>
          <p:nvPr>
            <p:ph type="title"/>
          </p:nvPr>
        </p:nvSpPr>
        <p:spPr>
          <a:xfrm>
            <a:off x="152400" y="868841"/>
            <a:ext cx="11201400" cy="1036159"/>
          </a:xfrm>
        </p:spPr>
        <p:txBody>
          <a:bodyPr/>
          <a:lstStyle/>
          <a:p>
            <a:r>
              <a:rPr lang="en-US" dirty="0"/>
              <a:t>The need for Red Tide Research (2017-2019)</a:t>
            </a:r>
          </a:p>
        </p:txBody>
      </p:sp>
      <p:sp>
        <p:nvSpPr>
          <p:cNvPr id="3" name="Slide Number Placeholder 2">
            <a:extLst>
              <a:ext uri="{FF2B5EF4-FFF2-40B4-BE49-F238E27FC236}">
                <a16:creationId xmlns:a16="http://schemas.microsoft.com/office/drawing/2014/main" id="{441BCB59-F589-7244-9963-A98CF67877C0}"/>
              </a:ext>
            </a:extLst>
          </p:cNvPr>
          <p:cNvSpPr>
            <a:spLocks noGrp="1"/>
          </p:cNvSpPr>
          <p:nvPr>
            <p:ph type="sldNum" sz="quarter" idx="12"/>
          </p:nvPr>
        </p:nvSpPr>
        <p:spPr/>
        <p:txBody>
          <a:bodyPr/>
          <a:lstStyle/>
          <a:p>
            <a:fld id="{1CA897ED-F933-F140-B965-41326E641414}" type="slidenum">
              <a:rPr lang="en-US" smtClean="0"/>
              <a:pPr/>
              <a:t>4</a:t>
            </a:fld>
            <a:endParaRPr lang="en-US" dirty="0"/>
          </a:p>
        </p:txBody>
      </p:sp>
      <p:pic>
        <p:nvPicPr>
          <p:cNvPr id="7" name="Picture 6">
            <a:extLst>
              <a:ext uri="{FF2B5EF4-FFF2-40B4-BE49-F238E27FC236}">
                <a16:creationId xmlns:a16="http://schemas.microsoft.com/office/drawing/2014/main" id="{AB633F5E-59EE-674A-A4FA-5E5D1C8E241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00" y="1401207"/>
            <a:ext cx="3429000" cy="4536122"/>
          </a:xfrm>
          <a:prstGeom prst="rect">
            <a:avLst/>
          </a:prstGeom>
        </p:spPr>
      </p:pic>
      <p:sp>
        <p:nvSpPr>
          <p:cNvPr id="8" name="TextBox 7">
            <a:extLst>
              <a:ext uri="{FF2B5EF4-FFF2-40B4-BE49-F238E27FC236}">
                <a16:creationId xmlns:a16="http://schemas.microsoft.com/office/drawing/2014/main" id="{9084DB4A-621F-F24E-8CB4-0CD17497A124}"/>
              </a:ext>
            </a:extLst>
          </p:cNvPr>
          <p:cNvSpPr txBox="1"/>
          <p:nvPr/>
        </p:nvSpPr>
        <p:spPr>
          <a:xfrm>
            <a:off x="5334000" y="5665993"/>
            <a:ext cx="5638800" cy="646331"/>
          </a:xfrm>
          <a:prstGeom prst="rect">
            <a:avLst/>
          </a:prstGeom>
          <a:noFill/>
        </p:spPr>
        <p:txBody>
          <a:bodyPr wrap="square" rtlCol="0">
            <a:spAutoFit/>
          </a:bodyPr>
          <a:lstStyle/>
          <a:p>
            <a:r>
              <a:rPr lang="en-US" dirty="0"/>
              <a:t>$48.8M lost revenue in 156 Ft. Myers Beach businesses during 13-week period (7/27/18-10/26/18)</a:t>
            </a:r>
          </a:p>
        </p:txBody>
      </p:sp>
      <p:pic>
        <p:nvPicPr>
          <p:cNvPr id="12" name="Picture 11">
            <a:extLst>
              <a:ext uri="{FF2B5EF4-FFF2-40B4-BE49-F238E27FC236}">
                <a16:creationId xmlns:a16="http://schemas.microsoft.com/office/drawing/2014/main" id="{649AE675-BA88-BE43-8CA3-D83FE9DDAF6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38965" y="1405969"/>
            <a:ext cx="7452948" cy="4192284"/>
          </a:xfrm>
          <a:prstGeom prst="rect">
            <a:avLst/>
          </a:prstGeom>
        </p:spPr>
      </p:pic>
    </p:spTree>
    <p:extLst>
      <p:ext uri="{BB962C8B-B14F-4D97-AF65-F5344CB8AC3E}">
        <p14:creationId xmlns:p14="http://schemas.microsoft.com/office/powerpoint/2010/main" val="1284303828"/>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AD5F894-E471-7D41-B0F9-832F593AB82F}"/>
              </a:ext>
            </a:extLst>
          </p:cNvPr>
          <p:cNvSpPr>
            <a:spLocks noGrp="1"/>
          </p:cNvSpPr>
          <p:nvPr>
            <p:ph type="title"/>
          </p:nvPr>
        </p:nvSpPr>
        <p:spPr>
          <a:xfrm>
            <a:off x="838200" y="868841"/>
            <a:ext cx="10515600" cy="1036159"/>
          </a:xfrm>
        </p:spPr>
        <p:txBody>
          <a:bodyPr/>
          <a:lstStyle/>
          <a:p>
            <a:r>
              <a:rPr lang="en-US" dirty="0"/>
              <a:t>The need for Red Tide Research (2017-2019)</a:t>
            </a:r>
          </a:p>
        </p:txBody>
      </p:sp>
      <p:sp>
        <p:nvSpPr>
          <p:cNvPr id="3" name="Slide Number Placeholder 2">
            <a:extLst>
              <a:ext uri="{FF2B5EF4-FFF2-40B4-BE49-F238E27FC236}">
                <a16:creationId xmlns:a16="http://schemas.microsoft.com/office/drawing/2014/main" id="{441BCB59-F589-7244-9963-A98CF67877C0}"/>
              </a:ext>
            </a:extLst>
          </p:cNvPr>
          <p:cNvSpPr>
            <a:spLocks noGrp="1"/>
          </p:cNvSpPr>
          <p:nvPr>
            <p:ph type="sldNum" sz="quarter" idx="12"/>
          </p:nvPr>
        </p:nvSpPr>
        <p:spPr/>
        <p:txBody>
          <a:bodyPr/>
          <a:lstStyle/>
          <a:p>
            <a:fld id="{1CA897ED-F933-F140-B965-41326E641414}" type="slidenum">
              <a:rPr lang="en-US" smtClean="0"/>
              <a:pPr/>
              <a:t>5</a:t>
            </a:fld>
            <a:endParaRPr lang="en-US" dirty="0"/>
          </a:p>
        </p:txBody>
      </p:sp>
      <p:sp>
        <p:nvSpPr>
          <p:cNvPr id="8" name="TextBox 7">
            <a:extLst>
              <a:ext uri="{FF2B5EF4-FFF2-40B4-BE49-F238E27FC236}">
                <a16:creationId xmlns:a16="http://schemas.microsoft.com/office/drawing/2014/main" id="{9084DB4A-621F-F24E-8CB4-0CD17497A124}"/>
              </a:ext>
            </a:extLst>
          </p:cNvPr>
          <p:cNvSpPr txBox="1"/>
          <p:nvPr/>
        </p:nvSpPr>
        <p:spPr>
          <a:xfrm>
            <a:off x="0" y="4648200"/>
            <a:ext cx="3124200" cy="1200329"/>
          </a:xfrm>
          <a:prstGeom prst="rect">
            <a:avLst/>
          </a:prstGeom>
          <a:noFill/>
        </p:spPr>
        <p:txBody>
          <a:bodyPr wrap="square" rtlCol="0">
            <a:spAutoFit/>
          </a:bodyPr>
          <a:lstStyle/>
          <a:p>
            <a:r>
              <a:rPr lang="en-US" dirty="0">
                <a:solidFill>
                  <a:schemeClr val="bg1"/>
                </a:solidFill>
              </a:rPr>
              <a:t>$48.8M lost revenue in 156 Ft. Myers Beach businesses during 13-week period (7/27/18-10/26/18)</a:t>
            </a:r>
          </a:p>
        </p:txBody>
      </p:sp>
      <p:sp>
        <p:nvSpPr>
          <p:cNvPr id="9" name="TextBox 8">
            <a:extLst>
              <a:ext uri="{FF2B5EF4-FFF2-40B4-BE49-F238E27FC236}">
                <a16:creationId xmlns:a16="http://schemas.microsoft.com/office/drawing/2014/main" id="{24257A4A-0FE9-E740-87C6-41ACCE05B3AA}"/>
              </a:ext>
            </a:extLst>
          </p:cNvPr>
          <p:cNvSpPr txBox="1"/>
          <p:nvPr/>
        </p:nvSpPr>
        <p:spPr>
          <a:xfrm>
            <a:off x="557017" y="5573660"/>
            <a:ext cx="11049000" cy="830997"/>
          </a:xfrm>
          <a:prstGeom prst="rect">
            <a:avLst/>
          </a:prstGeom>
          <a:noFill/>
        </p:spPr>
        <p:txBody>
          <a:bodyPr wrap="square" rtlCol="0">
            <a:spAutoFit/>
          </a:bodyPr>
          <a:lstStyle/>
          <a:p>
            <a:pPr algn="ctr"/>
            <a:r>
              <a:rPr lang="en-US" sz="2400" dirty="0"/>
              <a:t>“My office was on fire, I didn’t know, and nobody told me” </a:t>
            </a:r>
          </a:p>
          <a:p>
            <a:pPr algn="ctr"/>
            <a:r>
              <a:rPr lang="en-US" sz="2400" dirty="0"/>
              <a:t>Commercial Fishermen from Pine Island, FL</a:t>
            </a:r>
          </a:p>
        </p:txBody>
      </p:sp>
      <p:graphicFrame>
        <p:nvGraphicFramePr>
          <p:cNvPr id="10" name="Chart 9">
            <a:extLst>
              <a:ext uri="{FF2B5EF4-FFF2-40B4-BE49-F238E27FC236}">
                <a16:creationId xmlns:a16="http://schemas.microsoft.com/office/drawing/2014/main" id="{A0E9BCCB-E85F-FF4B-9FB5-AE34B14D0668}"/>
              </a:ext>
            </a:extLst>
          </p:cNvPr>
          <p:cNvGraphicFramePr>
            <a:graphicFrameLocks noGrp="1"/>
          </p:cNvGraphicFramePr>
          <p:nvPr>
            <p:extLst>
              <p:ext uri="{D42A27DB-BD31-4B8C-83A1-F6EECF244321}">
                <p14:modId xmlns:p14="http://schemas.microsoft.com/office/powerpoint/2010/main" val="720866684"/>
              </p:ext>
            </p:extLst>
          </p:nvPr>
        </p:nvGraphicFramePr>
        <p:xfrm>
          <a:off x="1981200" y="1475937"/>
          <a:ext cx="8077200" cy="393426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68672311"/>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1BA98D3-CC2F-ED43-96B8-6AFC9762773F}"/>
              </a:ext>
            </a:extLst>
          </p:cNvPr>
          <p:cNvSpPr>
            <a:spLocks noGrp="1"/>
          </p:cNvSpPr>
          <p:nvPr>
            <p:ph type="sldNum" sz="quarter" idx="12"/>
          </p:nvPr>
        </p:nvSpPr>
        <p:spPr/>
        <p:txBody>
          <a:bodyPr/>
          <a:lstStyle/>
          <a:p>
            <a:fld id="{1CA897ED-F933-F140-B965-41326E641414}" type="slidenum">
              <a:rPr lang="en-US" smtClean="0"/>
              <a:t>6</a:t>
            </a:fld>
            <a:endParaRPr lang="en-US"/>
          </a:p>
        </p:txBody>
      </p:sp>
      <p:grpSp>
        <p:nvGrpSpPr>
          <p:cNvPr id="4" name="Group 3">
            <a:extLst>
              <a:ext uri="{FF2B5EF4-FFF2-40B4-BE49-F238E27FC236}">
                <a16:creationId xmlns:a16="http://schemas.microsoft.com/office/drawing/2014/main" id="{1D74C08F-7FF3-9F4D-A715-AA311D7C804C}"/>
              </a:ext>
            </a:extLst>
          </p:cNvPr>
          <p:cNvGrpSpPr/>
          <p:nvPr/>
        </p:nvGrpSpPr>
        <p:grpSpPr>
          <a:xfrm>
            <a:off x="76200" y="992545"/>
            <a:ext cx="12182200" cy="5449135"/>
            <a:chOff x="76200" y="992545"/>
            <a:chExt cx="12182200" cy="5449135"/>
          </a:xfrm>
        </p:grpSpPr>
        <p:sp>
          <p:nvSpPr>
            <p:cNvPr id="56" name="Oval 55">
              <a:extLst>
                <a:ext uri="{FF2B5EF4-FFF2-40B4-BE49-F238E27FC236}">
                  <a16:creationId xmlns:a16="http://schemas.microsoft.com/office/drawing/2014/main" id="{829ED045-505C-0648-8677-F4C896248200}"/>
                </a:ext>
              </a:extLst>
            </p:cNvPr>
            <p:cNvSpPr/>
            <p:nvPr userDrawn="1"/>
          </p:nvSpPr>
          <p:spPr>
            <a:xfrm rot="10800000">
              <a:off x="1582085" y="4787807"/>
              <a:ext cx="152400" cy="152400"/>
            </a:xfrm>
            <a:prstGeom prst="ellipse">
              <a:avLst/>
            </a:prstGeom>
            <a:solidFill>
              <a:srgbClr val="1D46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7" name="Straight Connector 56">
              <a:extLst>
                <a:ext uri="{FF2B5EF4-FFF2-40B4-BE49-F238E27FC236}">
                  <a16:creationId xmlns:a16="http://schemas.microsoft.com/office/drawing/2014/main" id="{1F3D16EE-2EE9-6F4E-9D06-BA0740FC0556}"/>
                </a:ext>
              </a:extLst>
            </p:cNvPr>
            <p:cNvCxnSpPr>
              <a:cxnSpLocks/>
              <a:stCxn id="56" idx="4"/>
            </p:cNvCxnSpPr>
            <p:nvPr userDrawn="1"/>
          </p:nvCxnSpPr>
          <p:spPr>
            <a:xfrm rot="10800000">
              <a:off x="1658285" y="4330607"/>
              <a:ext cx="0" cy="457200"/>
            </a:xfrm>
            <a:prstGeom prst="line">
              <a:avLst/>
            </a:prstGeom>
            <a:ln w="19050">
              <a:solidFill>
                <a:srgbClr val="1D4690"/>
              </a:solidFil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A5DED38A-4958-7244-BFED-0108082404AB}"/>
                </a:ext>
              </a:extLst>
            </p:cNvPr>
            <p:cNvSpPr/>
            <p:nvPr userDrawn="1"/>
          </p:nvSpPr>
          <p:spPr>
            <a:xfrm rot="10800000">
              <a:off x="8868131" y="4795210"/>
              <a:ext cx="152400" cy="152400"/>
            </a:xfrm>
            <a:prstGeom prst="ellipse">
              <a:avLst/>
            </a:prstGeom>
            <a:solidFill>
              <a:srgbClr val="1D46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5" name="Straight Connector 64">
              <a:extLst>
                <a:ext uri="{FF2B5EF4-FFF2-40B4-BE49-F238E27FC236}">
                  <a16:creationId xmlns:a16="http://schemas.microsoft.com/office/drawing/2014/main" id="{CC0BE7E8-17FA-364B-9BB7-5C5AF00B45B3}"/>
                </a:ext>
              </a:extLst>
            </p:cNvPr>
            <p:cNvCxnSpPr>
              <a:cxnSpLocks/>
              <a:stCxn id="64" idx="4"/>
            </p:cNvCxnSpPr>
            <p:nvPr userDrawn="1"/>
          </p:nvCxnSpPr>
          <p:spPr>
            <a:xfrm rot="10800000">
              <a:off x="8944331" y="4338010"/>
              <a:ext cx="0" cy="457200"/>
            </a:xfrm>
            <a:prstGeom prst="line">
              <a:avLst/>
            </a:prstGeom>
            <a:ln w="19050">
              <a:solidFill>
                <a:srgbClr val="1D4690"/>
              </a:solidFill>
            </a:ln>
          </p:spPr>
          <p:style>
            <a:lnRef idx="1">
              <a:schemeClr val="accent1"/>
            </a:lnRef>
            <a:fillRef idx="0">
              <a:schemeClr val="accent1"/>
            </a:fillRef>
            <a:effectRef idx="0">
              <a:schemeClr val="accent1"/>
            </a:effectRef>
            <a:fontRef idx="minor">
              <a:schemeClr val="tx1"/>
            </a:fontRef>
          </p:style>
        </p:cxnSp>
        <p:sp>
          <p:nvSpPr>
            <p:cNvPr id="100" name="Oval 99">
              <a:extLst>
                <a:ext uri="{FF2B5EF4-FFF2-40B4-BE49-F238E27FC236}">
                  <a16:creationId xmlns:a16="http://schemas.microsoft.com/office/drawing/2014/main" id="{59CA62A8-6FD7-FF4E-BECB-265AB9B42B45}"/>
                </a:ext>
              </a:extLst>
            </p:cNvPr>
            <p:cNvSpPr/>
            <p:nvPr userDrawn="1"/>
          </p:nvSpPr>
          <p:spPr>
            <a:xfrm>
              <a:off x="763339" y="3960102"/>
              <a:ext cx="152400" cy="152400"/>
            </a:xfrm>
            <a:prstGeom prst="ellipse">
              <a:avLst/>
            </a:prstGeom>
            <a:solidFill>
              <a:srgbClr val="1D46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1" name="Straight Connector 100">
              <a:extLst>
                <a:ext uri="{FF2B5EF4-FFF2-40B4-BE49-F238E27FC236}">
                  <a16:creationId xmlns:a16="http://schemas.microsoft.com/office/drawing/2014/main" id="{A626ECE7-F2F7-2140-B5CD-09BF01ABC24E}"/>
                </a:ext>
              </a:extLst>
            </p:cNvPr>
            <p:cNvCxnSpPr>
              <a:cxnSpLocks/>
              <a:stCxn id="100" idx="4"/>
            </p:cNvCxnSpPr>
            <p:nvPr userDrawn="1"/>
          </p:nvCxnSpPr>
          <p:spPr>
            <a:xfrm>
              <a:off x="839539" y="4112502"/>
              <a:ext cx="0" cy="457200"/>
            </a:xfrm>
            <a:prstGeom prst="line">
              <a:avLst/>
            </a:prstGeom>
            <a:ln w="19050">
              <a:solidFill>
                <a:srgbClr val="1D4690"/>
              </a:solidFill>
            </a:ln>
          </p:spPr>
          <p:style>
            <a:lnRef idx="1">
              <a:schemeClr val="accent1"/>
            </a:lnRef>
            <a:fillRef idx="0">
              <a:schemeClr val="accent1"/>
            </a:fillRef>
            <a:effectRef idx="0">
              <a:schemeClr val="accent1"/>
            </a:effectRef>
            <a:fontRef idx="minor">
              <a:schemeClr val="tx1"/>
            </a:fontRef>
          </p:style>
        </p:cxnSp>
        <p:sp>
          <p:nvSpPr>
            <p:cNvPr id="96" name="Text Placeholder 24">
              <a:extLst>
                <a:ext uri="{FF2B5EF4-FFF2-40B4-BE49-F238E27FC236}">
                  <a16:creationId xmlns:a16="http://schemas.microsoft.com/office/drawing/2014/main" id="{1AA2D0C9-DDB5-C740-AB8C-270D6A184F0D}"/>
                </a:ext>
              </a:extLst>
            </p:cNvPr>
            <p:cNvSpPr txBox="1">
              <a:spLocks/>
            </p:cNvSpPr>
            <p:nvPr/>
          </p:nvSpPr>
          <p:spPr>
            <a:xfrm>
              <a:off x="363289" y="4652039"/>
              <a:ext cx="952500" cy="319414"/>
            </a:xfrm>
            <a:prstGeom prst="rect">
              <a:avLst/>
            </a:prstGeom>
          </p:spPr>
          <p:txBody>
            <a:bodyP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5757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dirty="0"/>
            </a:p>
          </p:txBody>
        </p:sp>
        <p:sp>
          <p:nvSpPr>
            <p:cNvPr id="99" name="TextBox 98">
              <a:extLst>
                <a:ext uri="{FF2B5EF4-FFF2-40B4-BE49-F238E27FC236}">
                  <a16:creationId xmlns:a16="http://schemas.microsoft.com/office/drawing/2014/main" id="{A0F303BD-57E7-F043-BFED-34B154662962}"/>
                </a:ext>
              </a:extLst>
            </p:cNvPr>
            <p:cNvSpPr txBox="1"/>
            <p:nvPr/>
          </p:nvSpPr>
          <p:spPr>
            <a:xfrm>
              <a:off x="106362" y="2784102"/>
              <a:ext cx="2811879" cy="1477328"/>
            </a:xfrm>
            <a:prstGeom prst="rect">
              <a:avLst/>
            </a:prstGeom>
            <a:noFill/>
          </p:spPr>
          <p:txBody>
            <a:bodyPr wrap="square" rtlCol="0">
              <a:spAutoFit/>
            </a:bodyPr>
            <a:lstStyle/>
            <a:p>
              <a:r>
                <a:rPr lang="en-US" b="1" dirty="0">
                  <a:solidFill>
                    <a:srgbClr val="575757"/>
                  </a:solidFill>
                </a:rPr>
                <a:t>1998: </a:t>
              </a:r>
              <a:r>
                <a:rPr lang="en-US" dirty="0">
                  <a:solidFill>
                    <a:srgbClr val="575757"/>
                  </a:solidFill>
                </a:rPr>
                <a:t>AOML’s bimonthly South Florida Ecosystem Restoration Research (SFER)cruises begin</a:t>
              </a:r>
            </a:p>
            <a:p>
              <a:endParaRPr lang="en-US" b="1" dirty="0">
                <a:solidFill>
                  <a:srgbClr val="575757"/>
                </a:solidFill>
              </a:endParaRPr>
            </a:p>
          </p:txBody>
        </p:sp>
        <p:sp>
          <p:nvSpPr>
            <p:cNvPr id="46" name="Oval 45">
              <a:extLst>
                <a:ext uri="{FF2B5EF4-FFF2-40B4-BE49-F238E27FC236}">
                  <a16:creationId xmlns:a16="http://schemas.microsoft.com/office/drawing/2014/main" id="{23382929-9902-C34E-8321-74FD0C4693A1}"/>
                </a:ext>
              </a:extLst>
            </p:cNvPr>
            <p:cNvSpPr/>
            <p:nvPr/>
          </p:nvSpPr>
          <p:spPr>
            <a:xfrm>
              <a:off x="12010810" y="3970530"/>
              <a:ext cx="152400" cy="152400"/>
            </a:xfrm>
            <a:prstGeom prst="ellipse">
              <a:avLst/>
            </a:prstGeom>
            <a:solidFill>
              <a:srgbClr val="1D46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7" name="Straight Connector 46">
              <a:extLst>
                <a:ext uri="{FF2B5EF4-FFF2-40B4-BE49-F238E27FC236}">
                  <a16:creationId xmlns:a16="http://schemas.microsoft.com/office/drawing/2014/main" id="{D042F7A3-B12D-014F-8CFE-2149CD9B41E3}"/>
                </a:ext>
              </a:extLst>
            </p:cNvPr>
            <p:cNvCxnSpPr>
              <a:cxnSpLocks/>
              <a:stCxn id="46" idx="4"/>
            </p:cNvCxnSpPr>
            <p:nvPr/>
          </p:nvCxnSpPr>
          <p:spPr>
            <a:xfrm>
              <a:off x="12087010" y="4122930"/>
              <a:ext cx="0" cy="457200"/>
            </a:xfrm>
            <a:prstGeom prst="line">
              <a:avLst/>
            </a:prstGeom>
            <a:ln w="19050">
              <a:solidFill>
                <a:srgbClr val="1D4690"/>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6477CF04-4BA1-4645-A2A2-67337C2DED76}"/>
                </a:ext>
              </a:extLst>
            </p:cNvPr>
            <p:cNvSpPr txBox="1"/>
            <p:nvPr/>
          </p:nvSpPr>
          <p:spPr>
            <a:xfrm>
              <a:off x="911979" y="4964352"/>
              <a:ext cx="1822114" cy="1477328"/>
            </a:xfrm>
            <a:prstGeom prst="rect">
              <a:avLst/>
            </a:prstGeom>
            <a:noFill/>
          </p:spPr>
          <p:txBody>
            <a:bodyPr wrap="square" rtlCol="0">
              <a:spAutoFit/>
            </a:bodyPr>
            <a:lstStyle/>
            <a:p>
              <a:r>
                <a:rPr lang="en-US" b="1" dirty="0">
                  <a:solidFill>
                    <a:srgbClr val="575757"/>
                  </a:solidFill>
                </a:rPr>
                <a:t>2001 </a:t>
              </a:r>
              <a:r>
                <a:rPr lang="en-US" dirty="0">
                  <a:solidFill>
                    <a:srgbClr val="575757"/>
                  </a:solidFill>
                </a:rPr>
                <a:t>Intense, but not devastating red tide</a:t>
              </a:r>
            </a:p>
            <a:p>
              <a:endParaRPr lang="en-US" b="1" dirty="0">
                <a:solidFill>
                  <a:srgbClr val="575757"/>
                </a:solidFill>
              </a:endParaRPr>
            </a:p>
          </p:txBody>
        </p:sp>
        <p:sp>
          <p:nvSpPr>
            <p:cNvPr id="50" name="Oval 49">
              <a:extLst>
                <a:ext uri="{FF2B5EF4-FFF2-40B4-BE49-F238E27FC236}">
                  <a16:creationId xmlns:a16="http://schemas.microsoft.com/office/drawing/2014/main" id="{B3300A80-41F9-1C4A-AD73-C4A8C62A92FE}"/>
                </a:ext>
              </a:extLst>
            </p:cNvPr>
            <p:cNvSpPr/>
            <p:nvPr userDrawn="1"/>
          </p:nvSpPr>
          <p:spPr>
            <a:xfrm rot="10800000">
              <a:off x="3623424" y="4792473"/>
              <a:ext cx="152400" cy="152400"/>
            </a:xfrm>
            <a:prstGeom prst="ellipse">
              <a:avLst/>
            </a:prstGeom>
            <a:solidFill>
              <a:srgbClr val="1D46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1" name="Straight Connector 50">
              <a:extLst>
                <a:ext uri="{FF2B5EF4-FFF2-40B4-BE49-F238E27FC236}">
                  <a16:creationId xmlns:a16="http://schemas.microsoft.com/office/drawing/2014/main" id="{E630D7CD-2C5E-864E-BECB-149EE9F85D0A}"/>
                </a:ext>
              </a:extLst>
            </p:cNvPr>
            <p:cNvCxnSpPr>
              <a:cxnSpLocks/>
              <a:stCxn id="50" idx="4"/>
            </p:cNvCxnSpPr>
            <p:nvPr userDrawn="1"/>
          </p:nvCxnSpPr>
          <p:spPr>
            <a:xfrm rot="10800000">
              <a:off x="3699624" y="4335273"/>
              <a:ext cx="0" cy="457200"/>
            </a:xfrm>
            <a:prstGeom prst="line">
              <a:avLst/>
            </a:prstGeom>
            <a:ln w="19050">
              <a:solidFill>
                <a:srgbClr val="1D4690"/>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EE04355F-3048-AF4D-B426-D6A3D06788B0}"/>
                </a:ext>
              </a:extLst>
            </p:cNvPr>
            <p:cNvSpPr txBox="1"/>
            <p:nvPr/>
          </p:nvSpPr>
          <p:spPr>
            <a:xfrm>
              <a:off x="3123409" y="4964352"/>
              <a:ext cx="1472389" cy="369332"/>
            </a:xfrm>
            <a:prstGeom prst="rect">
              <a:avLst/>
            </a:prstGeom>
            <a:noFill/>
          </p:spPr>
          <p:txBody>
            <a:bodyPr wrap="square" rtlCol="0">
              <a:spAutoFit/>
            </a:bodyPr>
            <a:lstStyle/>
            <a:p>
              <a:r>
                <a:rPr lang="en-US" b="1" dirty="0">
                  <a:solidFill>
                    <a:srgbClr val="575757"/>
                  </a:solidFill>
                </a:rPr>
                <a:t>2005</a:t>
              </a:r>
            </a:p>
          </p:txBody>
        </p:sp>
        <p:sp>
          <p:nvSpPr>
            <p:cNvPr id="54" name="TextBox 53">
              <a:extLst>
                <a:ext uri="{FF2B5EF4-FFF2-40B4-BE49-F238E27FC236}">
                  <a16:creationId xmlns:a16="http://schemas.microsoft.com/office/drawing/2014/main" id="{ACC32D66-1859-974F-8421-58EC89ABF8C0}"/>
                </a:ext>
              </a:extLst>
            </p:cNvPr>
            <p:cNvSpPr txBox="1"/>
            <p:nvPr/>
          </p:nvSpPr>
          <p:spPr>
            <a:xfrm>
              <a:off x="8708833" y="4958535"/>
              <a:ext cx="729726" cy="369332"/>
            </a:xfrm>
            <a:prstGeom prst="rect">
              <a:avLst/>
            </a:prstGeom>
            <a:noFill/>
          </p:spPr>
          <p:txBody>
            <a:bodyPr wrap="square" rtlCol="0">
              <a:spAutoFit/>
            </a:bodyPr>
            <a:lstStyle/>
            <a:p>
              <a:r>
                <a:rPr lang="en-US" b="1" dirty="0">
                  <a:solidFill>
                    <a:srgbClr val="575757"/>
                  </a:solidFill>
                </a:rPr>
                <a:t>2014</a:t>
              </a:r>
            </a:p>
          </p:txBody>
        </p:sp>
        <p:sp>
          <p:nvSpPr>
            <p:cNvPr id="60" name="Oval 59">
              <a:extLst>
                <a:ext uri="{FF2B5EF4-FFF2-40B4-BE49-F238E27FC236}">
                  <a16:creationId xmlns:a16="http://schemas.microsoft.com/office/drawing/2014/main" id="{42308B3E-59F3-0B4F-A171-597A7558E8E3}"/>
                </a:ext>
              </a:extLst>
            </p:cNvPr>
            <p:cNvSpPr/>
            <p:nvPr userDrawn="1"/>
          </p:nvSpPr>
          <p:spPr>
            <a:xfrm rot="10800000">
              <a:off x="11480566" y="4785509"/>
              <a:ext cx="152400" cy="152400"/>
            </a:xfrm>
            <a:prstGeom prst="ellipse">
              <a:avLst/>
            </a:prstGeom>
            <a:solidFill>
              <a:srgbClr val="1D46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1" name="Straight Connector 60">
              <a:extLst>
                <a:ext uri="{FF2B5EF4-FFF2-40B4-BE49-F238E27FC236}">
                  <a16:creationId xmlns:a16="http://schemas.microsoft.com/office/drawing/2014/main" id="{6EAB8862-8613-7A49-A054-5A7BF08FFF7A}"/>
                </a:ext>
              </a:extLst>
            </p:cNvPr>
            <p:cNvCxnSpPr>
              <a:cxnSpLocks/>
              <a:stCxn id="60" idx="4"/>
            </p:cNvCxnSpPr>
            <p:nvPr userDrawn="1"/>
          </p:nvCxnSpPr>
          <p:spPr>
            <a:xfrm rot="10800000">
              <a:off x="11556766" y="4328309"/>
              <a:ext cx="0" cy="457200"/>
            </a:xfrm>
            <a:prstGeom prst="line">
              <a:avLst/>
            </a:prstGeom>
            <a:ln w="19050">
              <a:solidFill>
                <a:srgbClr val="1D4690"/>
              </a:solidFill>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26B4D456-5456-EB4D-885E-DC161BD92377}"/>
                </a:ext>
              </a:extLst>
            </p:cNvPr>
            <p:cNvSpPr txBox="1"/>
            <p:nvPr/>
          </p:nvSpPr>
          <p:spPr>
            <a:xfrm>
              <a:off x="11232977" y="4956897"/>
              <a:ext cx="1025423" cy="369332"/>
            </a:xfrm>
            <a:prstGeom prst="rect">
              <a:avLst/>
            </a:prstGeom>
            <a:noFill/>
          </p:spPr>
          <p:txBody>
            <a:bodyPr wrap="square" rtlCol="0">
              <a:spAutoFit/>
            </a:bodyPr>
            <a:lstStyle/>
            <a:p>
              <a:r>
                <a:rPr lang="en-US" b="1" dirty="0">
                  <a:solidFill>
                    <a:srgbClr val="575757"/>
                  </a:solidFill>
                </a:rPr>
                <a:t>2017-19</a:t>
              </a:r>
            </a:p>
          </p:txBody>
        </p:sp>
        <p:sp>
          <p:nvSpPr>
            <p:cNvPr id="72" name="Oval 71">
              <a:extLst>
                <a:ext uri="{FF2B5EF4-FFF2-40B4-BE49-F238E27FC236}">
                  <a16:creationId xmlns:a16="http://schemas.microsoft.com/office/drawing/2014/main" id="{0AA532EF-6EE1-9E4E-9517-B0DA5B599963}"/>
                </a:ext>
              </a:extLst>
            </p:cNvPr>
            <p:cNvSpPr/>
            <p:nvPr userDrawn="1"/>
          </p:nvSpPr>
          <p:spPr>
            <a:xfrm>
              <a:off x="11593289" y="3970530"/>
              <a:ext cx="152400" cy="152400"/>
            </a:xfrm>
            <a:prstGeom prst="ellipse">
              <a:avLst/>
            </a:prstGeom>
            <a:solidFill>
              <a:srgbClr val="1D46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3" name="Straight Connector 72">
              <a:extLst>
                <a:ext uri="{FF2B5EF4-FFF2-40B4-BE49-F238E27FC236}">
                  <a16:creationId xmlns:a16="http://schemas.microsoft.com/office/drawing/2014/main" id="{E1CB8F43-5E70-8D4F-803F-007B8AC0B0CE}"/>
                </a:ext>
              </a:extLst>
            </p:cNvPr>
            <p:cNvCxnSpPr>
              <a:cxnSpLocks/>
              <a:stCxn id="72" idx="4"/>
            </p:cNvCxnSpPr>
            <p:nvPr userDrawn="1"/>
          </p:nvCxnSpPr>
          <p:spPr>
            <a:xfrm>
              <a:off x="11669489" y="4122930"/>
              <a:ext cx="0" cy="457200"/>
            </a:xfrm>
            <a:prstGeom prst="line">
              <a:avLst/>
            </a:prstGeom>
            <a:ln w="19050">
              <a:solidFill>
                <a:srgbClr val="1D4690"/>
              </a:solidFill>
            </a:ln>
          </p:spPr>
          <p:style>
            <a:lnRef idx="1">
              <a:schemeClr val="accent1"/>
            </a:lnRef>
            <a:fillRef idx="0">
              <a:schemeClr val="accent1"/>
            </a:fillRef>
            <a:effectRef idx="0">
              <a:schemeClr val="accent1"/>
            </a:effectRef>
            <a:fontRef idx="minor">
              <a:schemeClr val="tx1"/>
            </a:fontRef>
          </p:style>
        </p:cxnSp>
        <p:sp>
          <p:nvSpPr>
            <p:cNvPr id="75" name="Oval 74">
              <a:extLst>
                <a:ext uri="{FF2B5EF4-FFF2-40B4-BE49-F238E27FC236}">
                  <a16:creationId xmlns:a16="http://schemas.microsoft.com/office/drawing/2014/main" id="{7E8C65E5-849D-C445-B7A8-90E459089BD6}"/>
                </a:ext>
              </a:extLst>
            </p:cNvPr>
            <p:cNvSpPr/>
            <p:nvPr userDrawn="1"/>
          </p:nvSpPr>
          <p:spPr>
            <a:xfrm>
              <a:off x="11278863" y="3970530"/>
              <a:ext cx="152400" cy="152400"/>
            </a:xfrm>
            <a:prstGeom prst="ellipse">
              <a:avLst/>
            </a:prstGeom>
            <a:solidFill>
              <a:srgbClr val="1D46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6" name="Straight Connector 75">
              <a:extLst>
                <a:ext uri="{FF2B5EF4-FFF2-40B4-BE49-F238E27FC236}">
                  <a16:creationId xmlns:a16="http://schemas.microsoft.com/office/drawing/2014/main" id="{C9AFF421-0974-374F-8A79-7FCC4C62B0EB}"/>
                </a:ext>
              </a:extLst>
            </p:cNvPr>
            <p:cNvCxnSpPr>
              <a:cxnSpLocks/>
              <a:stCxn id="75" idx="4"/>
            </p:cNvCxnSpPr>
            <p:nvPr userDrawn="1"/>
          </p:nvCxnSpPr>
          <p:spPr>
            <a:xfrm>
              <a:off x="11355063" y="4122930"/>
              <a:ext cx="0" cy="457200"/>
            </a:xfrm>
            <a:prstGeom prst="line">
              <a:avLst/>
            </a:prstGeom>
            <a:ln w="19050">
              <a:solidFill>
                <a:srgbClr val="1D4690"/>
              </a:solidFill>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03F994FB-F724-A243-86F1-803158C93EB3}"/>
                </a:ext>
              </a:extLst>
            </p:cNvPr>
            <p:cNvSpPr txBox="1"/>
            <p:nvPr/>
          </p:nvSpPr>
          <p:spPr>
            <a:xfrm>
              <a:off x="2981148" y="2258185"/>
              <a:ext cx="2156888" cy="1754326"/>
            </a:xfrm>
            <a:prstGeom prst="rect">
              <a:avLst/>
            </a:prstGeom>
            <a:noFill/>
          </p:spPr>
          <p:txBody>
            <a:bodyPr wrap="square" rtlCol="0">
              <a:spAutoFit/>
            </a:bodyPr>
            <a:lstStyle/>
            <a:p>
              <a:r>
                <a:rPr lang="en-US" b="1" dirty="0">
                  <a:solidFill>
                    <a:srgbClr val="575757"/>
                  </a:solidFill>
                </a:rPr>
                <a:t>2005: </a:t>
              </a:r>
              <a:r>
                <a:rPr lang="en-US" dirty="0">
                  <a:solidFill>
                    <a:srgbClr val="575757"/>
                  </a:solidFill>
                </a:rPr>
                <a:t>AOML co-author’s paper on </a:t>
              </a:r>
            </a:p>
            <a:p>
              <a:r>
                <a:rPr lang="en-US" dirty="0">
                  <a:solidFill>
                    <a:srgbClr val="575757"/>
                  </a:solidFill>
                </a:rPr>
                <a:t>MODIS red tide detection using SFER data to ground-truth</a:t>
              </a:r>
            </a:p>
          </p:txBody>
        </p:sp>
        <p:sp>
          <p:nvSpPr>
            <p:cNvPr id="83" name="Oval 82">
              <a:extLst>
                <a:ext uri="{FF2B5EF4-FFF2-40B4-BE49-F238E27FC236}">
                  <a16:creationId xmlns:a16="http://schemas.microsoft.com/office/drawing/2014/main" id="{5E0B06B8-D0F6-F24B-96CB-3C7987ABB65F}"/>
                </a:ext>
              </a:extLst>
            </p:cNvPr>
            <p:cNvSpPr/>
            <p:nvPr userDrawn="1"/>
          </p:nvSpPr>
          <p:spPr>
            <a:xfrm>
              <a:off x="3662983" y="3960102"/>
              <a:ext cx="152400" cy="152400"/>
            </a:xfrm>
            <a:prstGeom prst="ellipse">
              <a:avLst/>
            </a:prstGeom>
            <a:solidFill>
              <a:srgbClr val="1D46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2" name="Straight Connector 91">
              <a:extLst>
                <a:ext uri="{FF2B5EF4-FFF2-40B4-BE49-F238E27FC236}">
                  <a16:creationId xmlns:a16="http://schemas.microsoft.com/office/drawing/2014/main" id="{CEFBE225-293D-7940-BA79-F1B4C5846A5E}"/>
                </a:ext>
              </a:extLst>
            </p:cNvPr>
            <p:cNvCxnSpPr>
              <a:cxnSpLocks/>
              <a:stCxn id="83" idx="4"/>
            </p:cNvCxnSpPr>
            <p:nvPr userDrawn="1"/>
          </p:nvCxnSpPr>
          <p:spPr>
            <a:xfrm>
              <a:off x="3739183" y="4112502"/>
              <a:ext cx="0" cy="457200"/>
            </a:xfrm>
            <a:prstGeom prst="line">
              <a:avLst/>
            </a:prstGeom>
            <a:ln w="19050">
              <a:solidFill>
                <a:srgbClr val="1D4690"/>
              </a:solidFill>
            </a:ln>
          </p:spPr>
          <p:style>
            <a:lnRef idx="1">
              <a:schemeClr val="accent1"/>
            </a:lnRef>
            <a:fillRef idx="0">
              <a:schemeClr val="accent1"/>
            </a:fillRef>
            <a:effectRef idx="0">
              <a:schemeClr val="accent1"/>
            </a:effectRef>
            <a:fontRef idx="minor">
              <a:schemeClr val="tx1"/>
            </a:fontRef>
          </p:style>
        </p:cxnSp>
        <p:sp>
          <p:nvSpPr>
            <p:cNvPr id="93" name="TextBox 92">
              <a:extLst>
                <a:ext uri="{FF2B5EF4-FFF2-40B4-BE49-F238E27FC236}">
                  <a16:creationId xmlns:a16="http://schemas.microsoft.com/office/drawing/2014/main" id="{BB693864-2092-5E48-9FBC-3A147FEDB565}"/>
                </a:ext>
              </a:extLst>
            </p:cNvPr>
            <p:cNvSpPr txBox="1"/>
            <p:nvPr/>
          </p:nvSpPr>
          <p:spPr>
            <a:xfrm>
              <a:off x="5811994" y="2535183"/>
              <a:ext cx="1641878" cy="1477328"/>
            </a:xfrm>
            <a:prstGeom prst="rect">
              <a:avLst/>
            </a:prstGeom>
            <a:noFill/>
          </p:spPr>
          <p:txBody>
            <a:bodyPr wrap="square" rtlCol="0">
              <a:spAutoFit/>
            </a:bodyPr>
            <a:lstStyle/>
            <a:p>
              <a:r>
                <a:rPr lang="en-US" b="1" dirty="0">
                  <a:solidFill>
                    <a:srgbClr val="575757"/>
                  </a:solidFill>
                </a:rPr>
                <a:t>2010: </a:t>
              </a:r>
              <a:r>
                <a:rPr lang="en-US" dirty="0">
                  <a:solidFill>
                    <a:srgbClr val="575757"/>
                  </a:solidFill>
                </a:rPr>
                <a:t>AOML becomes co-lead on Gulf of Mexico IEA with SEFSC.</a:t>
              </a:r>
            </a:p>
          </p:txBody>
        </p:sp>
        <p:sp>
          <p:nvSpPr>
            <p:cNvPr id="102" name="Oval 101">
              <a:extLst>
                <a:ext uri="{FF2B5EF4-FFF2-40B4-BE49-F238E27FC236}">
                  <a16:creationId xmlns:a16="http://schemas.microsoft.com/office/drawing/2014/main" id="{9C4014A5-279F-0041-A7B0-449374A0788D}"/>
                </a:ext>
              </a:extLst>
            </p:cNvPr>
            <p:cNvSpPr/>
            <p:nvPr userDrawn="1"/>
          </p:nvSpPr>
          <p:spPr>
            <a:xfrm>
              <a:off x="6904166" y="3960102"/>
              <a:ext cx="152400" cy="152400"/>
            </a:xfrm>
            <a:prstGeom prst="ellipse">
              <a:avLst/>
            </a:prstGeom>
            <a:solidFill>
              <a:srgbClr val="1D46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3" name="Straight Connector 102">
              <a:extLst>
                <a:ext uri="{FF2B5EF4-FFF2-40B4-BE49-F238E27FC236}">
                  <a16:creationId xmlns:a16="http://schemas.microsoft.com/office/drawing/2014/main" id="{DD10822E-5BE9-0F4E-BDB7-4D5494A319B3}"/>
                </a:ext>
              </a:extLst>
            </p:cNvPr>
            <p:cNvCxnSpPr>
              <a:cxnSpLocks/>
              <a:stCxn id="102" idx="4"/>
            </p:cNvCxnSpPr>
            <p:nvPr userDrawn="1"/>
          </p:nvCxnSpPr>
          <p:spPr>
            <a:xfrm>
              <a:off x="6980366" y="4112502"/>
              <a:ext cx="0" cy="457200"/>
            </a:xfrm>
            <a:prstGeom prst="line">
              <a:avLst/>
            </a:prstGeom>
            <a:ln w="19050">
              <a:solidFill>
                <a:srgbClr val="1D4690"/>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AD63D389-3239-B649-85E1-EA06EBA2BFE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362" y="992545"/>
              <a:ext cx="2375170" cy="1791557"/>
            </a:xfrm>
            <a:prstGeom prst="rect">
              <a:avLst/>
            </a:prstGeom>
          </p:spPr>
        </p:pic>
        <p:sp>
          <p:nvSpPr>
            <p:cNvPr id="104" name="TextBox 103">
              <a:extLst>
                <a:ext uri="{FF2B5EF4-FFF2-40B4-BE49-F238E27FC236}">
                  <a16:creationId xmlns:a16="http://schemas.microsoft.com/office/drawing/2014/main" id="{86112B53-3A18-C344-9DB3-04EAA5CEF0CA}"/>
                </a:ext>
              </a:extLst>
            </p:cNvPr>
            <p:cNvSpPr txBox="1"/>
            <p:nvPr/>
          </p:nvSpPr>
          <p:spPr>
            <a:xfrm>
              <a:off x="7724489" y="2530829"/>
              <a:ext cx="1641878" cy="1477328"/>
            </a:xfrm>
            <a:prstGeom prst="rect">
              <a:avLst/>
            </a:prstGeom>
            <a:noFill/>
          </p:spPr>
          <p:txBody>
            <a:bodyPr wrap="square" rtlCol="0">
              <a:spAutoFit/>
            </a:bodyPr>
            <a:lstStyle/>
            <a:p>
              <a:r>
                <a:rPr lang="en-US" b="1" dirty="0">
                  <a:solidFill>
                    <a:srgbClr val="575757"/>
                  </a:solidFill>
                </a:rPr>
                <a:t>2013: </a:t>
              </a:r>
              <a:r>
                <a:rPr lang="en-US" dirty="0" err="1">
                  <a:solidFill>
                    <a:srgbClr val="575757"/>
                  </a:solidFill>
                </a:rPr>
                <a:t>GoM</a:t>
              </a:r>
              <a:r>
                <a:rPr lang="en-US" dirty="0">
                  <a:solidFill>
                    <a:srgbClr val="575757"/>
                  </a:solidFill>
                </a:rPr>
                <a:t>-IEA gets red tide mortality into Stock Assessment.</a:t>
              </a:r>
            </a:p>
          </p:txBody>
        </p:sp>
        <p:sp>
          <p:nvSpPr>
            <p:cNvPr id="109" name="Oval 108">
              <a:extLst>
                <a:ext uri="{FF2B5EF4-FFF2-40B4-BE49-F238E27FC236}">
                  <a16:creationId xmlns:a16="http://schemas.microsoft.com/office/drawing/2014/main" id="{AAA0E89B-3BF6-9C41-BC5E-4D406208C3F0}"/>
                </a:ext>
              </a:extLst>
            </p:cNvPr>
            <p:cNvSpPr/>
            <p:nvPr userDrawn="1"/>
          </p:nvSpPr>
          <p:spPr>
            <a:xfrm>
              <a:off x="8393644" y="3972255"/>
              <a:ext cx="152400" cy="152400"/>
            </a:xfrm>
            <a:prstGeom prst="ellipse">
              <a:avLst/>
            </a:prstGeom>
            <a:solidFill>
              <a:srgbClr val="1D46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3" name="Straight Connector 112">
              <a:extLst>
                <a:ext uri="{FF2B5EF4-FFF2-40B4-BE49-F238E27FC236}">
                  <a16:creationId xmlns:a16="http://schemas.microsoft.com/office/drawing/2014/main" id="{3745E61C-A2B3-9343-A4F4-BEBAD1E8C85C}"/>
                </a:ext>
              </a:extLst>
            </p:cNvPr>
            <p:cNvCxnSpPr>
              <a:cxnSpLocks/>
              <a:stCxn id="109" idx="4"/>
            </p:cNvCxnSpPr>
            <p:nvPr userDrawn="1"/>
          </p:nvCxnSpPr>
          <p:spPr>
            <a:xfrm>
              <a:off x="8469844" y="4124655"/>
              <a:ext cx="0" cy="457200"/>
            </a:xfrm>
            <a:prstGeom prst="line">
              <a:avLst/>
            </a:prstGeom>
            <a:ln w="19050">
              <a:solidFill>
                <a:srgbClr val="1D4690"/>
              </a:solidFill>
            </a:ln>
          </p:spPr>
          <p:style>
            <a:lnRef idx="1">
              <a:schemeClr val="accent1"/>
            </a:lnRef>
            <a:fillRef idx="0">
              <a:schemeClr val="accent1"/>
            </a:fillRef>
            <a:effectRef idx="0">
              <a:schemeClr val="accent1"/>
            </a:effectRef>
            <a:fontRef idx="minor">
              <a:schemeClr val="tx1"/>
            </a:fontRef>
          </p:style>
        </p:cxnSp>
        <p:sp>
          <p:nvSpPr>
            <p:cNvPr id="114" name="TextBox 113">
              <a:extLst>
                <a:ext uri="{FF2B5EF4-FFF2-40B4-BE49-F238E27FC236}">
                  <a16:creationId xmlns:a16="http://schemas.microsoft.com/office/drawing/2014/main" id="{B2ED1151-3ED3-F647-9583-6FA378347FC7}"/>
                </a:ext>
              </a:extLst>
            </p:cNvPr>
            <p:cNvSpPr txBox="1"/>
            <p:nvPr/>
          </p:nvSpPr>
          <p:spPr>
            <a:xfrm>
              <a:off x="10010301" y="2432607"/>
              <a:ext cx="1641878" cy="1754326"/>
            </a:xfrm>
            <a:prstGeom prst="rect">
              <a:avLst/>
            </a:prstGeom>
            <a:noFill/>
          </p:spPr>
          <p:txBody>
            <a:bodyPr wrap="square" rtlCol="0">
              <a:spAutoFit/>
            </a:bodyPr>
            <a:lstStyle/>
            <a:p>
              <a:r>
                <a:rPr lang="en-US" b="1" dirty="0">
                  <a:solidFill>
                    <a:srgbClr val="575757"/>
                  </a:solidFill>
                </a:rPr>
                <a:t>July 2018: </a:t>
              </a:r>
              <a:r>
                <a:rPr lang="en-US" dirty="0">
                  <a:solidFill>
                    <a:srgbClr val="575757"/>
                  </a:solidFill>
                </a:rPr>
                <a:t>SEFSC Workshop highlights devastating red tide</a:t>
              </a:r>
            </a:p>
          </p:txBody>
        </p:sp>
        <p:sp>
          <p:nvSpPr>
            <p:cNvPr id="3" name="Rectangle 2">
              <a:extLst>
                <a:ext uri="{FF2B5EF4-FFF2-40B4-BE49-F238E27FC236}">
                  <a16:creationId xmlns:a16="http://schemas.microsoft.com/office/drawing/2014/main" id="{18C3AFA2-726B-4A13-9791-3223A67FFFEF}"/>
                </a:ext>
              </a:extLst>
            </p:cNvPr>
            <p:cNvSpPr/>
            <p:nvPr/>
          </p:nvSpPr>
          <p:spPr>
            <a:xfrm>
              <a:off x="76200" y="4328309"/>
              <a:ext cx="12087004" cy="2535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3" name="Picture 52">
            <a:extLst>
              <a:ext uri="{FF2B5EF4-FFF2-40B4-BE49-F238E27FC236}">
                <a16:creationId xmlns:a16="http://schemas.microsoft.com/office/drawing/2014/main" id="{9FE3745C-5584-0541-B6F7-F20EBE43FC13}"/>
              </a:ext>
            </a:extLst>
          </p:cNvPr>
          <p:cNvPicPr/>
          <p:nvPr/>
        </p:nvPicPr>
        <p:blipFill rotWithShape="1">
          <a:blip r:embed="rId4" cstate="screen">
            <a:extLst>
              <a:ext uri="{28A0092B-C50C-407E-A947-70E740481C1C}">
                <a14:useLocalDpi xmlns:a14="http://schemas.microsoft.com/office/drawing/2010/main"/>
              </a:ext>
            </a:extLst>
          </a:blip>
          <a:srcRect/>
          <a:stretch/>
        </p:blipFill>
        <p:spPr bwMode="auto">
          <a:xfrm>
            <a:off x="3724640" y="4937909"/>
            <a:ext cx="1997075" cy="1916430"/>
          </a:xfrm>
          <a:prstGeom prst="rect">
            <a:avLst/>
          </a:prstGeom>
          <a:ln>
            <a:noFill/>
          </a:ln>
          <a:extLst>
            <a:ext uri="{53640926-AAD7-44D8-BBD7-CCE9431645EC}">
              <a14:shadowObscured xmlns:a14="http://schemas.microsoft.com/office/drawing/2010/main"/>
            </a:ext>
          </a:extLst>
        </p:spPr>
      </p:pic>
      <p:pic>
        <p:nvPicPr>
          <p:cNvPr id="66" name="image1.png">
            <a:extLst>
              <a:ext uri="{FF2B5EF4-FFF2-40B4-BE49-F238E27FC236}">
                <a16:creationId xmlns:a16="http://schemas.microsoft.com/office/drawing/2014/main" id="{E152C891-2B2E-5747-B8D9-8EB2D738A8F9}"/>
              </a:ext>
            </a:extLst>
          </p:cNvPr>
          <p:cNvPicPr/>
          <p:nvPr/>
        </p:nvPicPr>
        <p:blipFill>
          <a:blip r:embed="rId5">
            <a:extLst>
              <a:ext uri="{28A0092B-C50C-407E-A947-70E740481C1C}">
                <a14:useLocalDpi xmlns:a14="http://schemas.microsoft.com/office/drawing/2010/main"/>
              </a:ext>
            </a:extLst>
          </a:blip>
          <a:srcRect/>
          <a:stretch>
            <a:fillRect/>
          </a:stretch>
        </p:blipFill>
        <p:spPr>
          <a:xfrm>
            <a:off x="6585952" y="4949446"/>
            <a:ext cx="2222500" cy="1918335"/>
          </a:xfrm>
          <a:prstGeom prst="rect">
            <a:avLst/>
          </a:prstGeom>
          <a:ln/>
        </p:spPr>
      </p:pic>
      <p:pic>
        <p:nvPicPr>
          <p:cNvPr id="67" name="Picture 66">
            <a:extLst>
              <a:ext uri="{FF2B5EF4-FFF2-40B4-BE49-F238E27FC236}">
                <a16:creationId xmlns:a16="http://schemas.microsoft.com/office/drawing/2014/main" id="{5A40505A-24C9-3149-B682-35791A80BE18}"/>
              </a:ext>
            </a:extLst>
          </p:cNvPr>
          <p:cNvPicPr/>
          <p:nvPr/>
        </p:nvPicPr>
        <p:blipFill>
          <a:blip r:embed="rId6" cstate="screen">
            <a:extLst>
              <a:ext uri="{28A0092B-C50C-407E-A947-70E740481C1C}">
                <a14:useLocalDpi xmlns:a14="http://schemas.microsoft.com/office/drawing/2010/main"/>
              </a:ext>
            </a:extLst>
          </a:blip>
          <a:stretch>
            <a:fillRect/>
          </a:stretch>
        </p:blipFill>
        <p:spPr>
          <a:xfrm>
            <a:off x="9625786" y="4937909"/>
            <a:ext cx="1680210" cy="1914525"/>
          </a:xfrm>
          <a:prstGeom prst="rect">
            <a:avLst/>
          </a:prstGeom>
        </p:spPr>
      </p:pic>
    </p:spTree>
    <p:extLst>
      <p:ext uri="{BB962C8B-B14F-4D97-AF65-F5344CB8AC3E}">
        <p14:creationId xmlns:p14="http://schemas.microsoft.com/office/powerpoint/2010/main" val="683320400"/>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1BA98D3-CC2F-ED43-96B8-6AFC9762773F}"/>
              </a:ext>
            </a:extLst>
          </p:cNvPr>
          <p:cNvSpPr>
            <a:spLocks noGrp="1"/>
          </p:cNvSpPr>
          <p:nvPr>
            <p:ph type="sldNum" sz="quarter" idx="12"/>
          </p:nvPr>
        </p:nvSpPr>
        <p:spPr/>
        <p:txBody>
          <a:bodyPr/>
          <a:lstStyle/>
          <a:p>
            <a:fld id="{1CA897ED-F933-F140-B965-41326E641414}" type="slidenum">
              <a:rPr lang="en-US" smtClean="0"/>
              <a:t>7</a:t>
            </a:fld>
            <a:endParaRPr lang="en-US"/>
          </a:p>
        </p:txBody>
      </p:sp>
      <p:grpSp>
        <p:nvGrpSpPr>
          <p:cNvPr id="4" name="Group 3">
            <a:extLst>
              <a:ext uri="{FF2B5EF4-FFF2-40B4-BE49-F238E27FC236}">
                <a16:creationId xmlns:a16="http://schemas.microsoft.com/office/drawing/2014/main" id="{1D74C08F-7FF3-9F4D-A715-AA311D7C804C}"/>
              </a:ext>
            </a:extLst>
          </p:cNvPr>
          <p:cNvGrpSpPr/>
          <p:nvPr/>
        </p:nvGrpSpPr>
        <p:grpSpPr>
          <a:xfrm>
            <a:off x="76200" y="992545"/>
            <a:ext cx="12182200" cy="5449135"/>
            <a:chOff x="76200" y="992545"/>
            <a:chExt cx="12182200" cy="5449135"/>
          </a:xfrm>
        </p:grpSpPr>
        <p:sp>
          <p:nvSpPr>
            <p:cNvPr id="56" name="Oval 55">
              <a:extLst>
                <a:ext uri="{FF2B5EF4-FFF2-40B4-BE49-F238E27FC236}">
                  <a16:creationId xmlns:a16="http://schemas.microsoft.com/office/drawing/2014/main" id="{829ED045-505C-0648-8677-F4C896248200}"/>
                </a:ext>
              </a:extLst>
            </p:cNvPr>
            <p:cNvSpPr/>
            <p:nvPr userDrawn="1"/>
          </p:nvSpPr>
          <p:spPr>
            <a:xfrm rot="10800000">
              <a:off x="1582085" y="4787807"/>
              <a:ext cx="152400" cy="152400"/>
            </a:xfrm>
            <a:prstGeom prst="ellipse">
              <a:avLst/>
            </a:prstGeom>
            <a:solidFill>
              <a:srgbClr val="1D46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7" name="Straight Connector 56">
              <a:extLst>
                <a:ext uri="{FF2B5EF4-FFF2-40B4-BE49-F238E27FC236}">
                  <a16:creationId xmlns:a16="http://schemas.microsoft.com/office/drawing/2014/main" id="{1F3D16EE-2EE9-6F4E-9D06-BA0740FC0556}"/>
                </a:ext>
              </a:extLst>
            </p:cNvPr>
            <p:cNvCxnSpPr>
              <a:cxnSpLocks/>
              <a:stCxn id="56" idx="4"/>
            </p:cNvCxnSpPr>
            <p:nvPr userDrawn="1"/>
          </p:nvCxnSpPr>
          <p:spPr>
            <a:xfrm rot="10800000">
              <a:off x="1658285" y="4330607"/>
              <a:ext cx="0" cy="457200"/>
            </a:xfrm>
            <a:prstGeom prst="line">
              <a:avLst/>
            </a:prstGeom>
            <a:ln w="19050">
              <a:solidFill>
                <a:srgbClr val="1D4690"/>
              </a:solidFil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A5DED38A-4958-7244-BFED-0108082404AB}"/>
                </a:ext>
              </a:extLst>
            </p:cNvPr>
            <p:cNvSpPr/>
            <p:nvPr userDrawn="1"/>
          </p:nvSpPr>
          <p:spPr>
            <a:xfrm rot="10800000">
              <a:off x="8868131" y="4795210"/>
              <a:ext cx="152400" cy="152400"/>
            </a:xfrm>
            <a:prstGeom prst="ellipse">
              <a:avLst/>
            </a:prstGeom>
            <a:solidFill>
              <a:srgbClr val="1D46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5" name="Straight Connector 64">
              <a:extLst>
                <a:ext uri="{FF2B5EF4-FFF2-40B4-BE49-F238E27FC236}">
                  <a16:creationId xmlns:a16="http://schemas.microsoft.com/office/drawing/2014/main" id="{CC0BE7E8-17FA-364B-9BB7-5C5AF00B45B3}"/>
                </a:ext>
              </a:extLst>
            </p:cNvPr>
            <p:cNvCxnSpPr>
              <a:cxnSpLocks/>
              <a:stCxn id="64" idx="4"/>
            </p:cNvCxnSpPr>
            <p:nvPr userDrawn="1"/>
          </p:nvCxnSpPr>
          <p:spPr>
            <a:xfrm rot="10800000">
              <a:off x="8944331" y="4338010"/>
              <a:ext cx="0" cy="457200"/>
            </a:xfrm>
            <a:prstGeom prst="line">
              <a:avLst/>
            </a:prstGeom>
            <a:ln w="19050">
              <a:solidFill>
                <a:srgbClr val="1D4690"/>
              </a:solidFill>
            </a:ln>
          </p:spPr>
          <p:style>
            <a:lnRef idx="1">
              <a:schemeClr val="accent1"/>
            </a:lnRef>
            <a:fillRef idx="0">
              <a:schemeClr val="accent1"/>
            </a:fillRef>
            <a:effectRef idx="0">
              <a:schemeClr val="accent1"/>
            </a:effectRef>
            <a:fontRef idx="minor">
              <a:schemeClr val="tx1"/>
            </a:fontRef>
          </p:style>
        </p:cxnSp>
        <p:sp>
          <p:nvSpPr>
            <p:cNvPr id="100" name="Oval 99">
              <a:extLst>
                <a:ext uri="{FF2B5EF4-FFF2-40B4-BE49-F238E27FC236}">
                  <a16:creationId xmlns:a16="http://schemas.microsoft.com/office/drawing/2014/main" id="{59CA62A8-6FD7-FF4E-BECB-265AB9B42B45}"/>
                </a:ext>
              </a:extLst>
            </p:cNvPr>
            <p:cNvSpPr/>
            <p:nvPr userDrawn="1"/>
          </p:nvSpPr>
          <p:spPr>
            <a:xfrm>
              <a:off x="763339" y="3960102"/>
              <a:ext cx="152400" cy="152400"/>
            </a:xfrm>
            <a:prstGeom prst="ellipse">
              <a:avLst/>
            </a:prstGeom>
            <a:solidFill>
              <a:srgbClr val="1D46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1" name="Straight Connector 100">
              <a:extLst>
                <a:ext uri="{FF2B5EF4-FFF2-40B4-BE49-F238E27FC236}">
                  <a16:creationId xmlns:a16="http://schemas.microsoft.com/office/drawing/2014/main" id="{A626ECE7-F2F7-2140-B5CD-09BF01ABC24E}"/>
                </a:ext>
              </a:extLst>
            </p:cNvPr>
            <p:cNvCxnSpPr>
              <a:cxnSpLocks/>
              <a:stCxn id="100" idx="4"/>
            </p:cNvCxnSpPr>
            <p:nvPr userDrawn="1"/>
          </p:nvCxnSpPr>
          <p:spPr>
            <a:xfrm>
              <a:off x="839539" y="4112502"/>
              <a:ext cx="0" cy="457200"/>
            </a:xfrm>
            <a:prstGeom prst="line">
              <a:avLst/>
            </a:prstGeom>
            <a:ln w="19050">
              <a:solidFill>
                <a:srgbClr val="1D4690"/>
              </a:solidFill>
            </a:ln>
          </p:spPr>
          <p:style>
            <a:lnRef idx="1">
              <a:schemeClr val="accent1"/>
            </a:lnRef>
            <a:fillRef idx="0">
              <a:schemeClr val="accent1"/>
            </a:fillRef>
            <a:effectRef idx="0">
              <a:schemeClr val="accent1"/>
            </a:effectRef>
            <a:fontRef idx="minor">
              <a:schemeClr val="tx1"/>
            </a:fontRef>
          </p:style>
        </p:cxnSp>
        <p:sp>
          <p:nvSpPr>
            <p:cNvPr id="96" name="Text Placeholder 24">
              <a:extLst>
                <a:ext uri="{FF2B5EF4-FFF2-40B4-BE49-F238E27FC236}">
                  <a16:creationId xmlns:a16="http://schemas.microsoft.com/office/drawing/2014/main" id="{1AA2D0C9-DDB5-C740-AB8C-270D6A184F0D}"/>
                </a:ext>
              </a:extLst>
            </p:cNvPr>
            <p:cNvSpPr txBox="1">
              <a:spLocks/>
            </p:cNvSpPr>
            <p:nvPr/>
          </p:nvSpPr>
          <p:spPr>
            <a:xfrm>
              <a:off x="363289" y="4652039"/>
              <a:ext cx="952500" cy="319414"/>
            </a:xfrm>
            <a:prstGeom prst="rect">
              <a:avLst/>
            </a:prstGeom>
          </p:spPr>
          <p:txBody>
            <a:bodyP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5757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dirty="0"/>
            </a:p>
          </p:txBody>
        </p:sp>
        <p:sp>
          <p:nvSpPr>
            <p:cNvPr id="99" name="TextBox 98">
              <a:extLst>
                <a:ext uri="{FF2B5EF4-FFF2-40B4-BE49-F238E27FC236}">
                  <a16:creationId xmlns:a16="http://schemas.microsoft.com/office/drawing/2014/main" id="{A0F303BD-57E7-F043-BFED-34B154662962}"/>
                </a:ext>
              </a:extLst>
            </p:cNvPr>
            <p:cNvSpPr txBox="1"/>
            <p:nvPr/>
          </p:nvSpPr>
          <p:spPr>
            <a:xfrm>
              <a:off x="106362" y="2784102"/>
              <a:ext cx="2811879" cy="1477328"/>
            </a:xfrm>
            <a:prstGeom prst="rect">
              <a:avLst/>
            </a:prstGeom>
            <a:noFill/>
          </p:spPr>
          <p:txBody>
            <a:bodyPr wrap="square" rtlCol="0">
              <a:spAutoFit/>
            </a:bodyPr>
            <a:lstStyle/>
            <a:p>
              <a:r>
                <a:rPr lang="en-US" b="1" dirty="0">
                  <a:solidFill>
                    <a:srgbClr val="575757"/>
                  </a:solidFill>
                </a:rPr>
                <a:t>1998: </a:t>
              </a:r>
              <a:r>
                <a:rPr lang="en-US" dirty="0">
                  <a:solidFill>
                    <a:srgbClr val="575757"/>
                  </a:solidFill>
                </a:rPr>
                <a:t>AOML’s bimonthly South Florida Ecosystem Restoration Research (SFER)cruises begin</a:t>
              </a:r>
            </a:p>
            <a:p>
              <a:endParaRPr lang="en-US" b="1" dirty="0">
                <a:solidFill>
                  <a:srgbClr val="575757"/>
                </a:solidFill>
              </a:endParaRPr>
            </a:p>
          </p:txBody>
        </p:sp>
        <p:sp>
          <p:nvSpPr>
            <p:cNvPr id="46" name="Oval 45">
              <a:extLst>
                <a:ext uri="{FF2B5EF4-FFF2-40B4-BE49-F238E27FC236}">
                  <a16:creationId xmlns:a16="http://schemas.microsoft.com/office/drawing/2014/main" id="{23382929-9902-C34E-8321-74FD0C4693A1}"/>
                </a:ext>
              </a:extLst>
            </p:cNvPr>
            <p:cNvSpPr/>
            <p:nvPr/>
          </p:nvSpPr>
          <p:spPr>
            <a:xfrm>
              <a:off x="12010810" y="3970530"/>
              <a:ext cx="152400" cy="152400"/>
            </a:xfrm>
            <a:prstGeom prst="ellipse">
              <a:avLst/>
            </a:prstGeom>
            <a:solidFill>
              <a:srgbClr val="1D46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7" name="Straight Connector 46">
              <a:extLst>
                <a:ext uri="{FF2B5EF4-FFF2-40B4-BE49-F238E27FC236}">
                  <a16:creationId xmlns:a16="http://schemas.microsoft.com/office/drawing/2014/main" id="{D042F7A3-B12D-014F-8CFE-2149CD9B41E3}"/>
                </a:ext>
              </a:extLst>
            </p:cNvPr>
            <p:cNvCxnSpPr>
              <a:cxnSpLocks/>
              <a:stCxn id="46" idx="4"/>
            </p:cNvCxnSpPr>
            <p:nvPr/>
          </p:nvCxnSpPr>
          <p:spPr>
            <a:xfrm>
              <a:off x="12087010" y="4122930"/>
              <a:ext cx="0" cy="457200"/>
            </a:xfrm>
            <a:prstGeom prst="line">
              <a:avLst/>
            </a:prstGeom>
            <a:ln w="19050">
              <a:solidFill>
                <a:srgbClr val="1D4690"/>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6477CF04-4BA1-4645-A2A2-67337C2DED76}"/>
                </a:ext>
              </a:extLst>
            </p:cNvPr>
            <p:cNvSpPr txBox="1"/>
            <p:nvPr/>
          </p:nvSpPr>
          <p:spPr>
            <a:xfrm>
              <a:off x="911979" y="4964352"/>
              <a:ext cx="1822114" cy="1477328"/>
            </a:xfrm>
            <a:prstGeom prst="rect">
              <a:avLst/>
            </a:prstGeom>
            <a:noFill/>
          </p:spPr>
          <p:txBody>
            <a:bodyPr wrap="square" rtlCol="0">
              <a:spAutoFit/>
            </a:bodyPr>
            <a:lstStyle/>
            <a:p>
              <a:r>
                <a:rPr lang="en-US" b="1" dirty="0">
                  <a:solidFill>
                    <a:srgbClr val="575757"/>
                  </a:solidFill>
                </a:rPr>
                <a:t>2001 </a:t>
              </a:r>
              <a:r>
                <a:rPr lang="en-US" dirty="0">
                  <a:solidFill>
                    <a:srgbClr val="575757"/>
                  </a:solidFill>
                </a:rPr>
                <a:t>Intense, but not devastating red tide</a:t>
              </a:r>
            </a:p>
            <a:p>
              <a:endParaRPr lang="en-US" b="1" dirty="0">
                <a:solidFill>
                  <a:srgbClr val="575757"/>
                </a:solidFill>
              </a:endParaRPr>
            </a:p>
          </p:txBody>
        </p:sp>
        <p:sp>
          <p:nvSpPr>
            <p:cNvPr id="50" name="Oval 49">
              <a:extLst>
                <a:ext uri="{FF2B5EF4-FFF2-40B4-BE49-F238E27FC236}">
                  <a16:creationId xmlns:a16="http://schemas.microsoft.com/office/drawing/2014/main" id="{B3300A80-41F9-1C4A-AD73-C4A8C62A92FE}"/>
                </a:ext>
              </a:extLst>
            </p:cNvPr>
            <p:cNvSpPr/>
            <p:nvPr userDrawn="1"/>
          </p:nvSpPr>
          <p:spPr>
            <a:xfrm rot="10800000">
              <a:off x="3623424" y="4792473"/>
              <a:ext cx="152400" cy="152400"/>
            </a:xfrm>
            <a:prstGeom prst="ellipse">
              <a:avLst/>
            </a:prstGeom>
            <a:solidFill>
              <a:srgbClr val="1D46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1" name="Straight Connector 50">
              <a:extLst>
                <a:ext uri="{FF2B5EF4-FFF2-40B4-BE49-F238E27FC236}">
                  <a16:creationId xmlns:a16="http://schemas.microsoft.com/office/drawing/2014/main" id="{E630D7CD-2C5E-864E-BECB-149EE9F85D0A}"/>
                </a:ext>
              </a:extLst>
            </p:cNvPr>
            <p:cNvCxnSpPr>
              <a:cxnSpLocks/>
              <a:stCxn id="50" idx="4"/>
            </p:cNvCxnSpPr>
            <p:nvPr userDrawn="1"/>
          </p:nvCxnSpPr>
          <p:spPr>
            <a:xfrm rot="10800000">
              <a:off x="3699624" y="4335273"/>
              <a:ext cx="0" cy="457200"/>
            </a:xfrm>
            <a:prstGeom prst="line">
              <a:avLst/>
            </a:prstGeom>
            <a:ln w="19050">
              <a:solidFill>
                <a:srgbClr val="1D4690"/>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EE04355F-3048-AF4D-B426-D6A3D06788B0}"/>
                </a:ext>
              </a:extLst>
            </p:cNvPr>
            <p:cNvSpPr txBox="1"/>
            <p:nvPr/>
          </p:nvSpPr>
          <p:spPr>
            <a:xfrm>
              <a:off x="3123409" y="4964352"/>
              <a:ext cx="1472389" cy="369332"/>
            </a:xfrm>
            <a:prstGeom prst="rect">
              <a:avLst/>
            </a:prstGeom>
            <a:noFill/>
          </p:spPr>
          <p:txBody>
            <a:bodyPr wrap="square" rtlCol="0">
              <a:spAutoFit/>
            </a:bodyPr>
            <a:lstStyle/>
            <a:p>
              <a:r>
                <a:rPr lang="en-US" b="1" dirty="0">
                  <a:solidFill>
                    <a:srgbClr val="575757"/>
                  </a:solidFill>
                </a:rPr>
                <a:t>2005</a:t>
              </a:r>
            </a:p>
          </p:txBody>
        </p:sp>
        <p:sp>
          <p:nvSpPr>
            <p:cNvPr id="54" name="TextBox 53">
              <a:extLst>
                <a:ext uri="{FF2B5EF4-FFF2-40B4-BE49-F238E27FC236}">
                  <a16:creationId xmlns:a16="http://schemas.microsoft.com/office/drawing/2014/main" id="{ACC32D66-1859-974F-8421-58EC89ABF8C0}"/>
                </a:ext>
              </a:extLst>
            </p:cNvPr>
            <p:cNvSpPr txBox="1"/>
            <p:nvPr/>
          </p:nvSpPr>
          <p:spPr>
            <a:xfrm>
              <a:off x="8708833" y="4958535"/>
              <a:ext cx="729726" cy="369332"/>
            </a:xfrm>
            <a:prstGeom prst="rect">
              <a:avLst/>
            </a:prstGeom>
            <a:noFill/>
          </p:spPr>
          <p:txBody>
            <a:bodyPr wrap="square" rtlCol="0">
              <a:spAutoFit/>
            </a:bodyPr>
            <a:lstStyle/>
            <a:p>
              <a:r>
                <a:rPr lang="en-US" b="1" dirty="0">
                  <a:solidFill>
                    <a:srgbClr val="575757"/>
                  </a:solidFill>
                </a:rPr>
                <a:t>2014</a:t>
              </a:r>
            </a:p>
          </p:txBody>
        </p:sp>
        <p:sp>
          <p:nvSpPr>
            <p:cNvPr id="60" name="Oval 59">
              <a:extLst>
                <a:ext uri="{FF2B5EF4-FFF2-40B4-BE49-F238E27FC236}">
                  <a16:creationId xmlns:a16="http://schemas.microsoft.com/office/drawing/2014/main" id="{42308B3E-59F3-0B4F-A171-597A7558E8E3}"/>
                </a:ext>
              </a:extLst>
            </p:cNvPr>
            <p:cNvSpPr/>
            <p:nvPr userDrawn="1"/>
          </p:nvSpPr>
          <p:spPr>
            <a:xfrm rot="10800000">
              <a:off x="11480566" y="4785509"/>
              <a:ext cx="152400" cy="152400"/>
            </a:xfrm>
            <a:prstGeom prst="ellipse">
              <a:avLst/>
            </a:prstGeom>
            <a:solidFill>
              <a:srgbClr val="1D46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1" name="Straight Connector 60">
              <a:extLst>
                <a:ext uri="{FF2B5EF4-FFF2-40B4-BE49-F238E27FC236}">
                  <a16:creationId xmlns:a16="http://schemas.microsoft.com/office/drawing/2014/main" id="{6EAB8862-8613-7A49-A054-5A7BF08FFF7A}"/>
                </a:ext>
              </a:extLst>
            </p:cNvPr>
            <p:cNvCxnSpPr>
              <a:cxnSpLocks/>
              <a:stCxn id="60" idx="4"/>
            </p:cNvCxnSpPr>
            <p:nvPr userDrawn="1"/>
          </p:nvCxnSpPr>
          <p:spPr>
            <a:xfrm rot="10800000">
              <a:off x="11556766" y="4328309"/>
              <a:ext cx="0" cy="457200"/>
            </a:xfrm>
            <a:prstGeom prst="line">
              <a:avLst/>
            </a:prstGeom>
            <a:ln w="19050">
              <a:solidFill>
                <a:srgbClr val="1D4690"/>
              </a:solidFill>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26B4D456-5456-EB4D-885E-DC161BD92377}"/>
                </a:ext>
              </a:extLst>
            </p:cNvPr>
            <p:cNvSpPr txBox="1"/>
            <p:nvPr/>
          </p:nvSpPr>
          <p:spPr>
            <a:xfrm>
              <a:off x="11232977" y="4956897"/>
              <a:ext cx="1025423" cy="369332"/>
            </a:xfrm>
            <a:prstGeom prst="rect">
              <a:avLst/>
            </a:prstGeom>
            <a:noFill/>
          </p:spPr>
          <p:txBody>
            <a:bodyPr wrap="square" rtlCol="0">
              <a:spAutoFit/>
            </a:bodyPr>
            <a:lstStyle/>
            <a:p>
              <a:r>
                <a:rPr lang="en-US" b="1" dirty="0">
                  <a:solidFill>
                    <a:srgbClr val="575757"/>
                  </a:solidFill>
                </a:rPr>
                <a:t>2017-19</a:t>
              </a:r>
            </a:p>
          </p:txBody>
        </p:sp>
        <p:sp>
          <p:nvSpPr>
            <p:cNvPr id="72" name="Oval 71">
              <a:extLst>
                <a:ext uri="{FF2B5EF4-FFF2-40B4-BE49-F238E27FC236}">
                  <a16:creationId xmlns:a16="http://schemas.microsoft.com/office/drawing/2014/main" id="{0AA532EF-6EE1-9E4E-9517-B0DA5B599963}"/>
                </a:ext>
              </a:extLst>
            </p:cNvPr>
            <p:cNvSpPr/>
            <p:nvPr userDrawn="1"/>
          </p:nvSpPr>
          <p:spPr>
            <a:xfrm>
              <a:off x="11593289" y="3970530"/>
              <a:ext cx="152400" cy="152400"/>
            </a:xfrm>
            <a:prstGeom prst="ellipse">
              <a:avLst/>
            </a:prstGeom>
            <a:solidFill>
              <a:srgbClr val="1D46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3" name="Straight Connector 72">
              <a:extLst>
                <a:ext uri="{FF2B5EF4-FFF2-40B4-BE49-F238E27FC236}">
                  <a16:creationId xmlns:a16="http://schemas.microsoft.com/office/drawing/2014/main" id="{E1CB8F43-5E70-8D4F-803F-007B8AC0B0CE}"/>
                </a:ext>
              </a:extLst>
            </p:cNvPr>
            <p:cNvCxnSpPr>
              <a:cxnSpLocks/>
              <a:stCxn id="72" idx="4"/>
            </p:cNvCxnSpPr>
            <p:nvPr userDrawn="1"/>
          </p:nvCxnSpPr>
          <p:spPr>
            <a:xfrm>
              <a:off x="11669489" y="4122930"/>
              <a:ext cx="0" cy="457200"/>
            </a:xfrm>
            <a:prstGeom prst="line">
              <a:avLst/>
            </a:prstGeom>
            <a:ln w="19050">
              <a:solidFill>
                <a:srgbClr val="1D4690"/>
              </a:solidFill>
            </a:ln>
          </p:spPr>
          <p:style>
            <a:lnRef idx="1">
              <a:schemeClr val="accent1"/>
            </a:lnRef>
            <a:fillRef idx="0">
              <a:schemeClr val="accent1"/>
            </a:fillRef>
            <a:effectRef idx="0">
              <a:schemeClr val="accent1"/>
            </a:effectRef>
            <a:fontRef idx="minor">
              <a:schemeClr val="tx1"/>
            </a:fontRef>
          </p:style>
        </p:cxnSp>
        <p:sp>
          <p:nvSpPr>
            <p:cNvPr id="75" name="Oval 74">
              <a:extLst>
                <a:ext uri="{FF2B5EF4-FFF2-40B4-BE49-F238E27FC236}">
                  <a16:creationId xmlns:a16="http://schemas.microsoft.com/office/drawing/2014/main" id="{7E8C65E5-849D-C445-B7A8-90E459089BD6}"/>
                </a:ext>
              </a:extLst>
            </p:cNvPr>
            <p:cNvSpPr/>
            <p:nvPr userDrawn="1"/>
          </p:nvSpPr>
          <p:spPr>
            <a:xfrm>
              <a:off x="11278863" y="3970530"/>
              <a:ext cx="152400" cy="152400"/>
            </a:xfrm>
            <a:prstGeom prst="ellipse">
              <a:avLst/>
            </a:prstGeom>
            <a:solidFill>
              <a:srgbClr val="1D46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6" name="Straight Connector 75">
              <a:extLst>
                <a:ext uri="{FF2B5EF4-FFF2-40B4-BE49-F238E27FC236}">
                  <a16:creationId xmlns:a16="http://schemas.microsoft.com/office/drawing/2014/main" id="{C9AFF421-0974-374F-8A79-7FCC4C62B0EB}"/>
                </a:ext>
              </a:extLst>
            </p:cNvPr>
            <p:cNvCxnSpPr>
              <a:cxnSpLocks/>
              <a:stCxn id="75" idx="4"/>
            </p:cNvCxnSpPr>
            <p:nvPr userDrawn="1"/>
          </p:nvCxnSpPr>
          <p:spPr>
            <a:xfrm>
              <a:off x="11355063" y="4122930"/>
              <a:ext cx="0" cy="457200"/>
            </a:xfrm>
            <a:prstGeom prst="line">
              <a:avLst/>
            </a:prstGeom>
            <a:ln w="19050">
              <a:solidFill>
                <a:srgbClr val="1D4690"/>
              </a:solidFill>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03F994FB-F724-A243-86F1-803158C93EB3}"/>
                </a:ext>
              </a:extLst>
            </p:cNvPr>
            <p:cNvSpPr txBox="1"/>
            <p:nvPr/>
          </p:nvSpPr>
          <p:spPr>
            <a:xfrm>
              <a:off x="2981148" y="2258185"/>
              <a:ext cx="2156888" cy="1754326"/>
            </a:xfrm>
            <a:prstGeom prst="rect">
              <a:avLst/>
            </a:prstGeom>
            <a:noFill/>
          </p:spPr>
          <p:txBody>
            <a:bodyPr wrap="square" rtlCol="0">
              <a:spAutoFit/>
            </a:bodyPr>
            <a:lstStyle/>
            <a:p>
              <a:r>
                <a:rPr lang="en-US" b="1" dirty="0">
                  <a:solidFill>
                    <a:srgbClr val="575757"/>
                  </a:solidFill>
                </a:rPr>
                <a:t>2005: </a:t>
              </a:r>
              <a:r>
                <a:rPr lang="en-US" dirty="0">
                  <a:solidFill>
                    <a:srgbClr val="575757"/>
                  </a:solidFill>
                </a:rPr>
                <a:t>AOML co-author’s paper on </a:t>
              </a:r>
            </a:p>
            <a:p>
              <a:r>
                <a:rPr lang="en-US" dirty="0">
                  <a:solidFill>
                    <a:srgbClr val="575757"/>
                  </a:solidFill>
                </a:rPr>
                <a:t>MODIS red tide detection using SFER data to ground-truth</a:t>
              </a:r>
            </a:p>
          </p:txBody>
        </p:sp>
        <p:sp>
          <p:nvSpPr>
            <p:cNvPr id="83" name="Oval 82">
              <a:extLst>
                <a:ext uri="{FF2B5EF4-FFF2-40B4-BE49-F238E27FC236}">
                  <a16:creationId xmlns:a16="http://schemas.microsoft.com/office/drawing/2014/main" id="{5E0B06B8-D0F6-F24B-96CB-3C7987ABB65F}"/>
                </a:ext>
              </a:extLst>
            </p:cNvPr>
            <p:cNvSpPr/>
            <p:nvPr userDrawn="1"/>
          </p:nvSpPr>
          <p:spPr>
            <a:xfrm>
              <a:off x="3662983" y="3960102"/>
              <a:ext cx="152400" cy="152400"/>
            </a:xfrm>
            <a:prstGeom prst="ellipse">
              <a:avLst/>
            </a:prstGeom>
            <a:solidFill>
              <a:srgbClr val="1D46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2" name="Straight Connector 91">
              <a:extLst>
                <a:ext uri="{FF2B5EF4-FFF2-40B4-BE49-F238E27FC236}">
                  <a16:creationId xmlns:a16="http://schemas.microsoft.com/office/drawing/2014/main" id="{CEFBE225-293D-7940-BA79-F1B4C5846A5E}"/>
                </a:ext>
              </a:extLst>
            </p:cNvPr>
            <p:cNvCxnSpPr>
              <a:cxnSpLocks/>
              <a:stCxn id="83" idx="4"/>
            </p:cNvCxnSpPr>
            <p:nvPr userDrawn="1"/>
          </p:nvCxnSpPr>
          <p:spPr>
            <a:xfrm>
              <a:off x="3739183" y="4112502"/>
              <a:ext cx="0" cy="457200"/>
            </a:xfrm>
            <a:prstGeom prst="line">
              <a:avLst/>
            </a:prstGeom>
            <a:ln w="19050">
              <a:solidFill>
                <a:srgbClr val="1D4690"/>
              </a:solidFill>
            </a:ln>
          </p:spPr>
          <p:style>
            <a:lnRef idx="1">
              <a:schemeClr val="accent1"/>
            </a:lnRef>
            <a:fillRef idx="0">
              <a:schemeClr val="accent1"/>
            </a:fillRef>
            <a:effectRef idx="0">
              <a:schemeClr val="accent1"/>
            </a:effectRef>
            <a:fontRef idx="minor">
              <a:schemeClr val="tx1"/>
            </a:fontRef>
          </p:style>
        </p:cxnSp>
        <p:sp>
          <p:nvSpPr>
            <p:cNvPr id="93" name="TextBox 92">
              <a:extLst>
                <a:ext uri="{FF2B5EF4-FFF2-40B4-BE49-F238E27FC236}">
                  <a16:creationId xmlns:a16="http://schemas.microsoft.com/office/drawing/2014/main" id="{BB693864-2092-5E48-9FBC-3A147FEDB565}"/>
                </a:ext>
              </a:extLst>
            </p:cNvPr>
            <p:cNvSpPr txBox="1"/>
            <p:nvPr/>
          </p:nvSpPr>
          <p:spPr>
            <a:xfrm>
              <a:off x="5811994" y="2535183"/>
              <a:ext cx="1641878" cy="1477328"/>
            </a:xfrm>
            <a:prstGeom prst="rect">
              <a:avLst/>
            </a:prstGeom>
            <a:noFill/>
          </p:spPr>
          <p:txBody>
            <a:bodyPr wrap="square" rtlCol="0">
              <a:spAutoFit/>
            </a:bodyPr>
            <a:lstStyle/>
            <a:p>
              <a:r>
                <a:rPr lang="en-US" b="1" dirty="0">
                  <a:solidFill>
                    <a:srgbClr val="575757"/>
                  </a:solidFill>
                </a:rPr>
                <a:t>2010: </a:t>
              </a:r>
              <a:r>
                <a:rPr lang="en-US" dirty="0">
                  <a:solidFill>
                    <a:srgbClr val="575757"/>
                  </a:solidFill>
                </a:rPr>
                <a:t>AOML becomes co-lead on Gulf of Mexico IEA with SEFSC.</a:t>
              </a:r>
            </a:p>
          </p:txBody>
        </p:sp>
        <p:sp>
          <p:nvSpPr>
            <p:cNvPr id="102" name="Oval 101">
              <a:extLst>
                <a:ext uri="{FF2B5EF4-FFF2-40B4-BE49-F238E27FC236}">
                  <a16:creationId xmlns:a16="http://schemas.microsoft.com/office/drawing/2014/main" id="{9C4014A5-279F-0041-A7B0-449374A0788D}"/>
                </a:ext>
              </a:extLst>
            </p:cNvPr>
            <p:cNvSpPr/>
            <p:nvPr userDrawn="1"/>
          </p:nvSpPr>
          <p:spPr>
            <a:xfrm>
              <a:off x="6904166" y="3960102"/>
              <a:ext cx="152400" cy="152400"/>
            </a:xfrm>
            <a:prstGeom prst="ellipse">
              <a:avLst/>
            </a:prstGeom>
            <a:solidFill>
              <a:srgbClr val="1D46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3" name="Straight Connector 102">
              <a:extLst>
                <a:ext uri="{FF2B5EF4-FFF2-40B4-BE49-F238E27FC236}">
                  <a16:creationId xmlns:a16="http://schemas.microsoft.com/office/drawing/2014/main" id="{DD10822E-5BE9-0F4E-BDB7-4D5494A319B3}"/>
                </a:ext>
              </a:extLst>
            </p:cNvPr>
            <p:cNvCxnSpPr>
              <a:cxnSpLocks/>
              <a:stCxn id="102" idx="4"/>
            </p:cNvCxnSpPr>
            <p:nvPr userDrawn="1"/>
          </p:nvCxnSpPr>
          <p:spPr>
            <a:xfrm>
              <a:off x="6980366" y="4112502"/>
              <a:ext cx="0" cy="457200"/>
            </a:xfrm>
            <a:prstGeom prst="line">
              <a:avLst/>
            </a:prstGeom>
            <a:ln w="19050">
              <a:solidFill>
                <a:srgbClr val="1D4690"/>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AD63D389-3239-B649-85E1-EA06EBA2BFE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362" y="992545"/>
              <a:ext cx="2375170" cy="1791557"/>
            </a:xfrm>
            <a:prstGeom prst="rect">
              <a:avLst/>
            </a:prstGeom>
          </p:spPr>
        </p:pic>
        <p:sp>
          <p:nvSpPr>
            <p:cNvPr id="104" name="TextBox 103">
              <a:extLst>
                <a:ext uri="{FF2B5EF4-FFF2-40B4-BE49-F238E27FC236}">
                  <a16:creationId xmlns:a16="http://schemas.microsoft.com/office/drawing/2014/main" id="{86112B53-3A18-C344-9DB3-04EAA5CEF0CA}"/>
                </a:ext>
              </a:extLst>
            </p:cNvPr>
            <p:cNvSpPr txBox="1"/>
            <p:nvPr/>
          </p:nvSpPr>
          <p:spPr>
            <a:xfrm>
              <a:off x="7724489" y="2530829"/>
              <a:ext cx="1641878" cy="1477328"/>
            </a:xfrm>
            <a:prstGeom prst="rect">
              <a:avLst/>
            </a:prstGeom>
            <a:noFill/>
          </p:spPr>
          <p:txBody>
            <a:bodyPr wrap="square" rtlCol="0">
              <a:spAutoFit/>
            </a:bodyPr>
            <a:lstStyle/>
            <a:p>
              <a:r>
                <a:rPr lang="en-US" b="1" dirty="0">
                  <a:solidFill>
                    <a:srgbClr val="575757"/>
                  </a:solidFill>
                </a:rPr>
                <a:t>2013: </a:t>
              </a:r>
              <a:r>
                <a:rPr lang="en-US" dirty="0" err="1">
                  <a:solidFill>
                    <a:srgbClr val="575757"/>
                  </a:solidFill>
                </a:rPr>
                <a:t>GoM</a:t>
              </a:r>
              <a:r>
                <a:rPr lang="en-US" dirty="0">
                  <a:solidFill>
                    <a:srgbClr val="575757"/>
                  </a:solidFill>
                </a:rPr>
                <a:t>-IEA gets red tide mortality into Stock Assessment.</a:t>
              </a:r>
            </a:p>
          </p:txBody>
        </p:sp>
        <p:sp>
          <p:nvSpPr>
            <p:cNvPr id="109" name="Oval 108">
              <a:extLst>
                <a:ext uri="{FF2B5EF4-FFF2-40B4-BE49-F238E27FC236}">
                  <a16:creationId xmlns:a16="http://schemas.microsoft.com/office/drawing/2014/main" id="{AAA0E89B-3BF6-9C41-BC5E-4D406208C3F0}"/>
                </a:ext>
              </a:extLst>
            </p:cNvPr>
            <p:cNvSpPr/>
            <p:nvPr userDrawn="1"/>
          </p:nvSpPr>
          <p:spPr>
            <a:xfrm>
              <a:off x="8393644" y="3972255"/>
              <a:ext cx="152400" cy="152400"/>
            </a:xfrm>
            <a:prstGeom prst="ellipse">
              <a:avLst/>
            </a:prstGeom>
            <a:solidFill>
              <a:srgbClr val="1D46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3" name="Straight Connector 112">
              <a:extLst>
                <a:ext uri="{FF2B5EF4-FFF2-40B4-BE49-F238E27FC236}">
                  <a16:creationId xmlns:a16="http://schemas.microsoft.com/office/drawing/2014/main" id="{3745E61C-A2B3-9343-A4F4-BEBAD1E8C85C}"/>
                </a:ext>
              </a:extLst>
            </p:cNvPr>
            <p:cNvCxnSpPr>
              <a:cxnSpLocks/>
              <a:stCxn id="109" idx="4"/>
            </p:cNvCxnSpPr>
            <p:nvPr userDrawn="1"/>
          </p:nvCxnSpPr>
          <p:spPr>
            <a:xfrm>
              <a:off x="8469844" y="4124655"/>
              <a:ext cx="0" cy="457200"/>
            </a:xfrm>
            <a:prstGeom prst="line">
              <a:avLst/>
            </a:prstGeom>
            <a:ln w="19050">
              <a:solidFill>
                <a:srgbClr val="1D4690"/>
              </a:solidFill>
            </a:ln>
          </p:spPr>
          <p:style>
            <a:lnRef idx="1">
              <a:schemeClr val="accent1"/>
            </a:lnRef>
            <a:fillRef idx="0">
              <a:schemeClr val="accent1"/>
            </a:fillRef>
            <a:effectRef idx="0">
              <a:schemeClr val="accent1"/>
            </a:effectRef>
            <a:fontRef idx="minor">
              <a:schemeClr val="tx1"/>
            </a:fontRef>
          </p:style>
        </p:cxnSp>
        <p:sp>
          <p:nvSpPr>
            <p:cNvPr id="114" name="TextBox 113">
              <a:extLst>
                <a:ext uri="{FF2B5EF4-FFF2-40B4-BE49-F238E27FC236}">
                  <a16:creationId xmlns:a16="http://schemas.microsoft.com/office/drawing/2014/main" id="{B2ED1151-3ED3-F647-9583-6FA378347FC7}"/>
                </a:ext>
              </a:extLst>
            </p:cNvPr>
            <p:cNvSpPr txBox="1"/>
            <p:nvPr/>
          </p:nvSpPr>
          <p:spPr>
            <a:xfrm>
              <a:off x="10010301" y="2432607"/>
              <a:ext cx="1641878" cy="1754326"/>
            </a:xfrm>
            <a:prstGeom prst="rect">
              <a:avLst/>
            </a:prstGeom>
            <a:noFill/>
          </p:spPr>
          <p:txBody>
            <a:bodyPr wrap="square" rtlCol="0">
              <a:spAutoFit/>
            </a:bodyPr>
            <a:lstStyle/>
            <a:p>
              <a:r>
                <a:rPr lang="en-US" b="1" dirty="0">
                  <a:solidFill>
                    <a:srgbClr val="575757"/>
                  </a:solidFill>
                </a:rPr>
                <a:t>July 2018: </a:t>
              </a:r>
              <a:r>
                <a:rPr lang="en-US" dirty="0">
                  <a:solidFill>
                    <a:srgbClr val="575757"/>
                  </a:solidFill>
                </a:rPr>
                <a:t>SEFSC Workshop highlights devastating red tide</a:t>
              </a:r>
            </a:p>
          </p:txBody>
        </p:sp>
        <p:sp>
          <p:nvSpPr>
            <p:cNvPr id="3" name="Rectangle 2">
              <a:extLst>
                <a:ext uri="{FF2B5EF4-FFF2-40B4-BE49-F238E27FC236}">
                  <a16:creationId xmlns:a16="http://schemas.microsoft.com/office/drawing/2014/main" id="{18C3AFA2-726B-4A13-9791-3223A67FFFEF}"/>
                </a:ext>
              </a:extLst>
            </p:cNvPr>
            <p:cNvSpPr/>
            <p:nvPr/>
          </p:nvSpPr>
          <p:spPr>
            <a:xfrm>
              <a:off x="76200" y="4328309"/>
              <a:ext cx="12087004" cy="2535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3" name="Picture 52">
            <a:extLst>
              <a:ext uri="{FF2B5EF4-FFF2-40B4-BE49-F238E27FC236}">
                <a16:creationId xmlns:a16="http://schemas.microsoft.com/office/drawing/2014/main" id="{9FE3745C-5584-0541-B6F7-F20EBE43FC13}"/>
              </a:ext>
            </a:extLst>
          </p:cNvPr>
          <p:cNvPicPr/>
          <p:nvPr/>
        </p:nvPicPr>
        <p:blipFill rotWithShape="1">
          <a:blip r:embed="rId4" cstate="screen">
            <a:extLst>
              <a:ext uri="{28A0092B-C50C-407E-A947-70E740481C1C}">
                <a14:useLocalDpi xmlns:a14="http://schemas.microsoft.com/office/drawing/2010/main"/>
              </a:ext>
            </a:extLst>
          </a:blip>
          <a:srcRect/>
          <a:stretch/>
        </p:blipFill>
        <p:spPr bwMode="auto">
          <a:xfrm>
            <a:off x="3724640" y="4937909"/>
            <a:ext cx="1997075" cy="1916430"/>
          </a:xfrm>
          <a:prstGeom prst="rect">
            <a:avLst/>
          </a:prstGeom>
          <a:ln>
            <a:noFill/>
          </a:ln>
          <a:extLst>
            <a:ext uri="{53640926-AAD7-44D8-BBD7-CCE9431645EC}">
              <a14:shadowObscured xmlns:a14="http://schemas.microsoft.com/office/drawing/2010/main"/>
            </a:ext>
          </a:extLst>
        </p:spPr>
      </p:pic>
      <p:pic>
        <p:nvPicPr>
          <p:cNvPr id="66" name="image1.png">
            <a:extLst>
              <a:ext uri="{FF2B5EF4-FFF2-40B4-BE49-F238E27FC236}">
                <a16:creationId xmlns:a16="http://schemas.microsoft.com/office/drawing/2014/main" id="{E152C891-2B2E-5747-B8D9-8EB2D738A8F9}"/>
              </a:ext>
            </a:extLst>
          </p:cNvPr>
          <p:cNvPicPr/>
          <p:nvPr/>
        </p:nvPicPr>
        <p:blipFill>
          <a:blip r:embed="rId5">
            <a:extLst>
              <a:ext uri="{28A0092B-C50C-407E-A947-70E740481C1C}">
                <a14:useLocalDpi xmlns:a14="http://schemas.microsoft.com/office/drawing/2010/main"/>
              </a:ext>
            </a:extLst>
          </a:blip>
          <a:srcRect/>
          <a:stretch>
            <a:fillRect/>
          </a:stretch>
        </p:blipFill>
        <p:spPr>
          <a:xfrm>
            <a:off x="6585952" y="4949446"/>
            <a:ext cx="2222500" cy="1918335"/>
          </a:xfrm>
          <a:prstGeom prst="rect">
            <a:avLst/>
          </a:prstGeom>
          <a:ln/>
        </p:spPr>
      </p:pic>
      <p:pic>
        <p:nvPicPr>
          <p:cNvPr id="67" name="Picture 66">
            <a:extLst>
              <a:ext uri="{FF2B5EF4-FFF2-40B4-BE49-F238E27FC236}">
                <a16:creationId xmlns:a16="http://schemas.microsoft.com/office/drawing/2014/main" id="{5A40505A-24C9-3149-B682-35791A80BE18}"/>
              </a:ext>
            </a:extLst>
          </p:cNvPr>
          <p:cNvPicPr/>
          <p:nvPr/>
        </p:nvPicPr>
        <p:blipFill>
          <a:blip r:embed="rId6" cstate="screen">
            <a:extLst>
              <a:ext uri="{28A0092B-C50C-407E-A947-70E740481C1C}">
                <a14:useLocalDpi xmlns:a14="http://schemas.microsoft.com/office/drawing/2010/main"/>
              </a:ext>
            </a:extLst>
          </a:blip>
          <a:stretch>
            <a:fillRect/>
          </a:stretch>
        </p:blipFill>
        <p:spPr>
          <a:xfrm>
            <a:off x="9625786" y="4937909"/>
            <a:ext cx="1680210" cy="1914525"/>
          </a:xfrm>
          <a:prstGeom prst="rect">
            <a:avLst/>
          </a:prstGeom>
        </p:spPr>
      </p:pic>
    </p:spTree>
    <p:extLst>
      <p:ext uri="{BB962C8B-B14F-4D97-AF65-F5344CB8AC3E}">
        <p14:creationId xmlns:p14="http://schemas.microsoft.com/office/powerpoint/2010/main" val="1107910647"/>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8F31D-DA75-5C4B-9D17-DE5B4857ABF6}"/>
              </a:ext>
            </a:extLst>
          </p:cNvPr>
          <p:cNvSpPr>
            <a:spLocks noGrp="1"/>
          </p:cNvSpPr>
          <p:nvPr>
            <p:ph type="title"/>
          </p:nvPr>
        </p:nvSpPr>
        <p:spPr/>
        <p:txBody>
          <a:bodyPr/>
          <a:lstStyle/>
          <a:p>
            <a:r>
              <a:rPr lang="en-US" dirty="0"/>
              <a:t>What are we trying to accomplish?</a:t>
            </a:r>
          </a:p>
        </p:txBody>
      </p:sp>
      <p:sp>
        <p:nvSpPr>
          <p:cNvPr id="3" name="Content Placeholder 2">
            <a:extLst>
              <a:ext uri="{FF2B5EF4-FFF2-40B4-BE49-F238E27FC236}">
                <a16:creationId xmlns:a16="http://schemas.microsoft.com/office/drawing/2014/main" id="{1B7C9984-5D48-D944-AEE5-144FF9DB7C09}"/>
              </a:ext>
            </a:extLst>
          </p:cNvPr>
          <p:cNvSpPr>
            <a:spLocks noGrp="1"/>
          </p:cNvSpPr>
          <p:nvPr>
            <p:ph idx="1"/>
          </p:nvPr>
        </p:nvSpPr>
        <p:spPr>
          <a:xfrm>
            <a:off x="838200" y="1789904"/>
            <a:ext cx="10515600" cy="3409075"/>
          </a:xfrm>
        </p:spPr>
        <p:txBody>
          <a:bodyPr/>
          <a:lstStyle/>
          <a:p>
            <a:r>
              <a:rPr lang="en-US" dirty="0"/>
              <a:t>Increased Resilience of coastal communities</a:t>
            </a:r>
          </a:p>
          <a:p>
            <a:pPr lvl="1"/>
            <a:r>
              <a:rPr lang="en-US" u="sng" dirty="0"/>
              <a:t>Better information </a:t>
            </a:r>
            <a:r>
              <a:rPr lang="en-US" dirty="0"/>
              <a:t>for fishermen</a:t>
            </a:r>
          </a:p>
          <a:p>
            <a:pPr lvl="1"/>
            <a:r>
              <a:rPr lang="en-US" u="sng" dirty="0"/>
              <a:t>Better understanding </a:t>
            </a:r>
            <a:r>
              <a:rPr lang="en-US" dirty="0"/>
              <a:t>of devastating versus an intense or regular bloom</a:t>
            </a:r>
          </a:p>
          <a:p>
            <a:pPr lvl="1"/>
            <a:r>
              <a:rPr lang="en-US" u="sng" dirty="0"/>
              <a:t>Better quantification </a:t>
            </a:r>
            <a:r>
              <a:rPr lang="en-US" dirty="0"/>
              <a:t>of socioeconomic impacts of devastating blooms </a:t>
            </a:r>
          </a:p>
          <a:p>
            <a:pPr lvl="1"/>
            <a:r>
              <a:rPr lang="en-US" u="sng" dirty="0"/>
              <a:t>Forecasts</a:t>
            </a:r>
            <a:r>
              <a:rPr lang="en-US" dirty="0"/>
              <a:t> at seasonal to sub-seasonal</a:t>
            </a:r>
          </a:p>
        </p:txBody>
      </p:sp>
      <p:sp>
        <p:nvSpPr>
          <p:cNvPr id="4" name="Slide Number Placeholder 3">
            <a:extLst>
              <a:ext uri="{FF2B5EF4-FFF2-40B4-BE49-F238E27FC236}">
                <a16:creationId xmlns:a16="http://schemas.microsoft.com/office/drawing/2014/main" id="{CAAD2410-C1EC-7841-ABAA-7F746F150B89}"/>
              </a:ext>
            </a:extLst>
          </p:cNvPr>
          <p:cNvSpPr>
            <a:spLocks noGrp="1"/>
          </p:cNvSpPr>
          <p:nvPr>
            <p:ph type="sldNum" sz="quarter" idx="12"/>
          </p:nvPr>
        </p:nvSpPr>
        <p:spPr/>
        <p:txBody>
          <a:bodyPr/>
          <a:lstStyle/>
          <a:p>
            <a:fld id="{1CA897ED-F933-F140-B965-41326E641414}" type="slidenum">
              <a:rPr lang="en-US" smtClean="0"/>
              <a:t>8</a:t>
            </a:fld>
            <a:endParaRPr lang="en-US"/>
          </a:p>
        </p:txBody>
      </p:sp>
      <p:pic>
        <p:nvPicPr>
          <p:cNvPr id="5" name="Picture 4">
            <a:extLst>
              <a:ext uri="{FF2B5EF4-FFF2-40B4-BE49-F238E27FC236}">
                <a16:creationId xmlns:a16="http://schemas.microsoft.com/office/drawing/2014/main" id="{6978897A-6D7D-534B-9B6E-74AB7C701262}"/>
              </a:ext>
            </a:extLst>
          </p:cNvPr>
          <p:cNvPicPr>
            <a:picLocks noChangeAspect="1"/>
          </p:cNvPicPr>
          <p:nvPr/>
        </p:nvPicPr>
        <p:blipFill>
          <a:blip r:embed="rId2"/>
          <a:stretch>
            <a:fillRect/>
          </a:stretch>
        </p:blipFill>
        <p:spPr>
          <a:xfrm>
            <a:off x="76200" y="3978519"/>
            <a:ext cx="3937000" cy="2095500"/>
          </a:xfrm>
          <a:prstGeom prst="rect">
            <a:avLst/>
          </a:prstGeom>
        </p:spPr>
      </p:pic>
      <p:pic>
        <p:nvPicPr>
          <p:cNvPr id="6" name="Picture 5">
            <a:extLst>
              <a:ext uri="{FF2B5EF4-FFF2-40B4-BE49-F238E27FC236}">
                <a16:creationId xmlns:a16="http://schemas.microsoft.com/office/drawing/2014/main" id="{57E82FD0-2C72-7846-B46D-CBEF816C951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67200" y="3978519"/>
            <a:ext cx="3770923" cy="2121144"/>
          </a:xfrm>
          <a:prstGeom prst="rect">
            <a:avLst/>
          </a:prstGeom>
        </p:spPr>
      </p:pic>
      <p:pic>
        <p:nvPicPr>
          <p:cNvPr id="11" name="Picture 10">
            <a:extLst>
              <a:ext uri="{FF2B5EF4-FFF2-40B4-BE49-F238E27FC236}">
                <a16:creationId xmlns:a16="http://schemas.microsoft.com/office/drawing/2014/main" id="{647B834E-A414-CB41-975C-3D61F1D9070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54023" y="3984541"/>
            <a:ext cx="3770923" cy="2121144"/>
          </a:xfrm>
          <a:prstGeom prst="rect">
            <a:avLst/>
          </a:prstGeom>
        </p:spPr>
      </p:pic>
    </p:spTree>
    <p:extLst>
      <p:ext uri="{BB962C8B-B14F-4D97-AF65-F5344CB8AC3E}">
        <p14:creationId xmlns:p14="http://schemas.microsoft.com/office/powerpoint/2010/main" val="2013663424"/>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FA6D509-5D03-8E43-9A3D-DDFB7E50A3B2}"/>
              </a:ext>
            </a:extLst>
          </p:cNvPr>
          <p:cNvSpPr>
            <a:spLocks noGrp="1"/>
          </p:cNvSpPr>
          <p:nvPr>
            <p:ph type="sldNum" sz="quarter" idx="12"/>
          </p:nvPr>
        </p:nvSpPr>
        <p:spPr/>
        <p:txBody>
          <a:bodyPr/>
          <a:lstStyle/>
          <a:p>
            <a:fld id="{1CA897ED-F933-F140-B965-41326E641414}" type="slidenum">
              <a:rPr lang="en-US" smtClean="0"/>
              <a:t>9</a:t>
            </a:fld>
            <a:endParaRPr lang="en-US"/>
          </a:p>
        </p:txBody>
      </p:sp>
      <p:pic>
        <p:nvPicPr>
          <p:cNvPr id="7" name="Picture Placeholder 6">
            <a:extLst>
              <a:ext uri="{FF2B5EF4-FFF2-40B4-BE49-F238E27FC236}">
                <a16:creationId xmlns:a16="http://schemas.microsoft.com/office/drawing/2014/main" id="{F47609DD-E4F2-7C45-99C4-992BA2E29D0A}"/>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a:xfrm>
            <a:off x="5486400" y="914400"/>
            <a:ext cx="6705600" cy="5486400"/>
          </a:xfrm>
        </p:spPr>
      </p:pic>
      <p:sp>
        <p:nvSpPr>
          <p:cNvPr id="4" name="Title 3">
            <a:extLst>
              <a:ext uri="{FF2B5EF4-FFF2-40B4-BE49-F238E27FC236}">
                <a16:creationId xmlns:a16="http://schemas.microsoft.com/office/drawing/2014/main" id="{B65F60F6-7020-544F-AA57-913C5C505078}"/>
              </a:ext>
            </a:extLst>
          </p:cNvPr>
          <p:cNvSpPr>
            <a:spLocks noGrp="1"/>
          </p:cNvSpPr>
          <p:nvPr>
            <p:ph type="title"/>
          </p:nvPr>
        </p:nvSpPr>
        <p:spPr>
          <a:xfrm>
            <a:off x="152400" y="914400"/>
            <a:ext cx="5943600" cy="771870"/>
          </a:xfrm>
        </p:spPr>
        <p:txBody>
          <a:bodyPr/>
          <a:lstStyle/>
          <a:p>
            <a:r>
              <a:rPr lang="en-US" dirty="0"/>
              <a:t>October 2018 –</a:t>
            </a:r>
            <a:br>
              <a:rPr lang="en-US" dirty="0"/>
            </a:br>
            <a:r>
              <a:rPr lang="en-US" dirty="0"/>
              <a:t>The potential role of Hypoxia in Devastating Red Tides</a:t>
            </a:r>
          </a:p>
        </p:txBody>
      </p:sp>
      <p:sp>
        <p:nvSpPr>
          <p:cNvPr id="8" name="TextBox 7">
            <a:extLst>
              <a:ext uri="{FF2B5EF4-FFF2-40B4-BE49-F238E27FC236}">
                <a16:creationId xmlns:a16="http://schemas.microsoft.com/office/drawing/2014/main" id="{20BD1CB6-DF38-8946-BBAF-1111A7CB558A}"/>
              </a:ext>
            </a:extLst>
          </p:cNvPr>
          <p:cNvSpPr txBox="1"/>
          <p:nvPr/>
        </p:nvSpPr>
        <p:spPr>
          <a:xfrm>
            <a:off x="0" y="5200471"/>
            <a:ext cx="5486400" cy="1200329"/>
          </a:xfrm>
          <a:prstGeom prst="rect">
            <a:avLst/>
          </a:prstGeom>
          <a:noFill/>
        </p:spPr>
        <p:txBody>
          <a:bodyPr wrap="square" rtlCol="0">
            <a:spAutoFit/>
          </a:bodyPr>
          <a:lstStyle/>
          <a:p>
            <a:r>
              <a:rPr lang="en-US" b="1" dirty="0"/>
              <a:t>Collaborators: </a:t>
            </a:r>
            <a:r>
              <a:rPr lang="en-US" dirty="0"/>
              <a:t>State of Florida Fish and Wildlife Research Institute, University of Miami, Mote Marine Lab, Sanibel Captiva Conservation Foundation, Florida Gulf Coast University, University of Florida</a:t>
            </a:r>
          </a:p>
        </p:txBody>
      </p:sp>
    </p:spTree>
    <p:extLst>
      <p:ext uri="{BB962C8B-B14F-4D97-AF65-F5344CB8AC3E}">
        <p14:creationId xmlns:p14="http://schemas.microsoft.com/office/powerpoint/2010/main" val="4027332139"/>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9274</TotalTime>
  <Words>868</Words>
  <Application>Microsoft Macintosh PowerPoint</Application>
  <PresentationFormat>Widescreen</PresentationFormat>
  <Paragraphs>117</Paragraphs>
  <Slides>20</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Roboto</vt:lpstr>
      <vt:lpstr>Office Theme</vt:lpstr>
      <vt:lpstr>Collaborative Red Tide Research to Improve Community Resilience </vt:lpstr>
      <vt:lpstr>Red Tides are natural and occur all over the world. Florida Red Tides are caused by Karenia brevis.</vt:lpstr>
      <vt:lpstr>The need for Red Tide Research</vt:lpstr>
      <vt:lpstr>The need for Red Tide Research (2017-2019)</vt:lpstr>
      <vt:lpstr>The need for Red Tide Research (2017-2019)</vt:lpstr>
      <vt:lpstr>PowerPoint Presentation</vt:lpstr>
      <vt:lpstr>PowerPoint Presentation</vt:lpstr>
      <vt:lpstr>What are we trying to accomplish?</vt:lpstr>
      <vt:lpstr>October 2018 – The potential role of Hypoxia in Devastating Red Tides</vt:lpstr>
      <vt:lpstr>October 2018 – The potential role of Hypoxia in Devastating Red Tides</vt:lpstr>
      <vt:lpstr>Collaborating with commercial fishermen to fill critical offshore data gaps</vt:lpstr>
      <vt:lpstr>Collaborating with commercial fishermen to fill critical offshore data gaps</vt:lpstr>
      <vt:lpstr>Comprehensive Red Tide research is now a part of the SFER cruises</vt:lpstr>
      <vt:lpstr>Comprehensive Red Tide research is now a part of the SFER cruises</vt:lpstr>
      <vt:lpstr>Socioeconomics of 2017-2019 Red Tide</vt:lpstr>
      <vt:lpstr>Informing Stakeholders</vt:lpstr>
      <vt:lpstr>Informing Stakeholders</vt:lpstr>
      <vt:lpstr>NOAA strategic objectives</vt:lpstr>
      <vt:lpstr>Next Steps: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104</cp:revision>
  <cp:lastPrinted>2019-10-07T17:32:55Z</cp:lastPrinted>
  <dcterms:created xsi:type="dcterms:W3CDTF">2019-08-06T19:42:43Z</dcterms:created>
  <dcterms:modified xsi:type="dcterms:W3CDTF">2019-11-18T12:59:47Z</dcterms:modified>
</cp:coreProperties>
</file>