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316" r:id="rId2"/>
    <p:sldId id="286" r:id="rId3"/>
    <p:sldId id="694" r:id="rId4"/>
    <p:sldId id="696" r:id="rId5"/>
    <p:sldId id="317" r:id="rId6"/>
    <p:sldId id="476" r:id="rId7"/>
    <p:sldId id="381" r:id="rId8"/>
    <p:sldId id="367" r:id="rId9"/>
    <p:sldId id="6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757"/>
    <a:srgbClr val="4298D3"/>
    <a:srgbClr val="168DCF"/>
    <a:srgbClr val="6B56A9"/>
    <a:srgbClr val="8445A9"/>
    <a:srgbClr val="1D4690"/>
    <a:srgbClr val="F2F5F7"/>
    <a:srgbClr val="DADDE0"/>
    <a:srgbClr val="ACACAC"/>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70" autoAdjust="0"/>
    <p:restoredTop sz="88948" autoAdjust="0"/>
  </p:normalViewPr>
  <p:slideViewPr>
    <p:cSldViewPr snapToObjects="1">
      <p:cViewPr varScale="1">
        <p:scale>
          <a:sx n="116" d="100"/>
          <a:sy n="116" d="100"/>
        </p:scale>
        <p:origin x="155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11/13/19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212470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latin typeface="Times New Roman" panose="02020603050405020304" pitchFamily="18" charset="0"/>
                <a:cs typeface="Times New Roman" panose="02020603050405020304" pitchFamily="18" charset="0"/>
              </a:rPr>
              <a:t>Provide quantitative information on the impact of new observing systems to improve tropical cyclone applications.</a:t>
            </a:r>
          </a:p>
          <a:p>
            <a:pPr>
              <a:lnSpc>
                <a:spcPct val="120000"/>
              </a:lnSpc>
            </a:pPr>
            <a:r>
              <a:rPr lang="en-US" sz="1200" dirty="0">
                <a:latin typeface="Times New Roman" panose="02020603050405020304" pitchFamily="18" charset="0"/>
                <a:cs typeface="Times New Roman" panose="02020603050405020304" pitchFamily="18" charset="0"/>
              </a:rPr>
              <a:t>Evaluate the impact of alternative mix of current and/or proposed instruments.</a:t>
            </a:r>
          </a:p>
          <a:p>
            <a:pPr>
              <a:lnSpc>
                <a:spcPct val="120000"/>
              </a:lnSpc>
            </a:pPr>
            <a:r>
              <a:rPr lang="en-US" sz="1200" dirty="0">
                <a:latin typeface="Times New Roman" panose="02020603050405020304" pitchFamily="18" charset="0"/>
                <a:cs typeface="Times New Roman" panose="02020603050405020304" pitchFamily="18" charset="0"/>
              </a:rPr>
              <a:t>Optimize data assimilation and sampling strategies.</a:t>
            </a:r>
            <a:endParaRPr lang="en-US" sz="1200" dirty="0">
              <a:latin typeface="Times New Roman" panose="02020603050405020304" pitchFamily="18" charset="0"/>
              <a:ea typeface="Times New Roman" charset="0"/>
              <a:cs typeface="Times New Roman" panose="02020603050405020304" pitchFamily="18" charset="0"/>
            </a:endParaRPr>
          </a:p>
          <a:p>
            <a:pPr>
              <a:lnSpc>
                <a:spcPct val="120000"/>
              </a:lnSpc>
            </a:pPr>
            <a:r>
              <a:rPr lang="en-US" sz="1200" dirty="0">
                <a:latin typeface="Times New Roman" panose="02020603050405020304" pitchFamily="18" charset="0"/>
                <a:ea typeface="Times New Roman" charset="0"/>
                <a:cs typeface="Times New Roman" panose="02020603050405020304" pitchFamily="18" charset="0"/>
              </a:rPr>
              <a:t>Perform cost-benefit analysis for better planning and decision making.</a:t>
            </a:r>
          </a:p>
          <a:p>
            <a:pPr>
              <a:lnSpc>
                <a:spcPct val="120000"/>
              </a:lnSpc>
            </a:pPr>
            <a:r>
              <a:rPr lang="en-US" sz="1200" dirty="0">
                <a:latin typeface="Times New Roman" charset="0"/>
                <a:ea typeface="Times New Roman" charset="0"/>
                <a:cs typeface="Times New Roman" charset="0"/>
              </a:rPr>
              <a:t>Prioritize observing strategies in a cost-effective way.</a:t>
            </a:r>
          </a:p>
          <a:p>
            <a:endParaRPr lang="en-US" dirty="0">
              <a:uFillTx/>
            </a:endParaRPr>
          </a:p>
        </p:txBody>
      </p:sp>
      <p:sp>
        <p:nvSpPr>
          <p:cNvPr id="4" name="Slide Number Placeholder 3"/>
          <p:cNvSpPr>
            <a:spLocks noGrp="1"/>
          </p:cNvSpPr>
          <p:nvPr>
            <p:ph type="sldNum" idx="10"/>
          </p:nvPr>
        </p:nvSpPr>
        <p:spPr/>
        <p:txBody>
          <a:bodyPr/>
          <a:lstStyle/>
          <a:p>
            <a:pPr marL="0" lvl="0"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1"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2"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3"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4"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5"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6"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7"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a:p>
            <a:pPr marL="0" lvl="8" indent="0">
              <a:spcBef>
                <a:spcPts val="0"/>
              </a:spcBef>
              <a:buClr>
                <a:srgbClr val="000000"/>
              </a:buClr>
              <a:buFont typeface="Arial"/>
              <a:buNone/>
            </a:pPr>
            <a:endParaRPr lang="en-US" sz="1400" b="0" i="0" u="none" strike="noStrike" cap="none" baseline="0">
              <a:solidFill>
                <a:srgbClr val="000000"/>
              </a:solidFill>
              <a:uFillTx/>
              <a:latin typeface="Arial"/>
              <a:ea typeface="Arial"/>
              <a:cs typeface="Arial"/>
              <a:sym typeface="Arial"/>
            </a:endParaRPr>
          </a:p>
        </p:txBody>
      </p:sp>
    </p:spTree>
    <p:extLst>
      <p:ext uri="{BB962C8B-B14F-4D97-AF65-F5344CB8AC3E}">
        <p14:creationId xmlns:p14="http://schemas.microsoft.com/office/powerpoint/2010/main" val="346727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B8FD-EC0C-9F43-AC6F-2BAA3658C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82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Requirements</a:t>
            </a:r>
            <a:r>
              <a:rPr lang="en-US" baseline="0" dirty="0"/>
              <a:t> for an OSSE system:</a:t>
            </a:r>
          </a:p>
          <a:p>
            <a:endParaRPr lang="en-US" dirty="0"/>
          </a:p>
          <a:p>
            <a:pPr marL="524123" indent="-524123">
              <a:buAutoNum type="arabicParenBoth"/>
            </a:pPr>
            <a:r>
              <a:rPr lang="en-US" dirty="0"/>
              <a:t>A long atmospheric model integration using a “state of the art” numerical model to provide a complete record of the assumed true state of the atmosphere, usually referred to as </a:t>
            </a:r>
            <a:r>
              <a:rPr lang="en-US" i="1" dirty="0"/>
              <a:t>the nature run</a:t>
            </a:r>
            <a:r>
              <a:rPr lang="en-US" dirty="0"/>
              <a:t>. The nature run should represent the main characteristics of the real atmosphere, e.g. right climatology, general patterns of storm tracks, etc. </a:t>
            </a:r>
          </a:p>
          <a:p>
            <a:pPr marL="524123" indent="-524123">
              <a:buAutoNum type="arabicParenBoth"/>
            </a:pPr>
            <a:r>
              <a:rPr lang="en-US" dirty="0"/>
              <a:t>Simulated existing conventional and satellite observations from the nature run. These synthetic observations need to be simulated with the same spatial and temporal coverage, resolution, and accuracy as in the real world. </a:t>
            </a:r>
          </a:p>
          <a:p>
            <a:pPr marL="524123" indent="-524123">
              <a:buAutoNum type="arabicParenBoth"/>
            </a:pPr>
            <a:r>
              <a:rPr lang="en-US" dirty="0"/>
              <a:t>Generation of new proposed observations from the nature run with realistic coverage and accuracy. </a:t>
            </a:r>
          </a:p>
          <a:p>
            <a:pPr marL="524123" indent="-524123">
              <a:buAutoNum type="arabicParenBoth"/>
            </a:pPr>
            <a:r>
              <a:rPr lang="en-US" dirty="0"/>
              <a:t>An assimilation system, where the synthetic observations from both the current and proposed instruments will be assimilated and evaluated. This assimilation system should be of lower resolution than the nature run. Realistic differences between the nature run and the model used for assimilation and forecasting should exist, and ideally they should approximate the differences between a state-of-the art assimilation system and the real atmosphere. </a:t>
            </a:r>
          </a:p>
          <a:p>
            <a:pPr marL="524123" indent="-524123">
              <a:buAutoNum type="arabicParenBoth"/>
            </a:pPr>
            <a:r>
              <a:rPr lang="en-US" dirty="0"/>
              <a:t>Calibration of the entire OSSE system to ensure that the accuracy of analyses and forecasts, and the impact of existing observing systems in the OSSE environment are comparable to the accuracies and impacts of the same observing systems in the real world. </a:t>
            </a:r>
          </a:p>
          <a:p>
            <a:pPr marL="524123" indent="-524123">
              <a:buFont typeface="Wingdings" charset="2"/>
              <a:buAutoNum type="arabicParenBoth"/>
            </a:pPr>
            <a:r>
              <a:rPr lang="en-US" dirty="0"/>
              <a:t>The benefits of a proposed observing system are quantified by comparing the forecasts with and without the proposed observing system against the nature run.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B8FD-EC0C-9F43-AC6F-2BAA3658C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03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20000"/>
              </a:spcBef>
              <a:buClr>
                <a:srgbClr val="990000"/>
              </a:buClr>
              <a:buSzPct val="75000"/>
              <a:buFont typeface="Monotype Sorts" pitchFamily="1" charset="2"/>
              <a:buChar char="n"/>
            </a:pPr>
            <a:r>
              <a:rPr lang="en-US" dirty="0">
                <a:latin typeface="Times New Roman" pitchFamily="18" charset="0"/>
              </a:rPr>
              <a:t>An occultation occurs when a GPS (or any GNSS, Global Navigation Satellite System) satellite rises or sets across the limb with respect to a LEO (Low</a:t>
            </a:r>
            <a:r>
              <a:rPr lang="en-US" baseline="0" dirty="0">
                <a:latin typeface="Times New Roman" pitchFamily="18" charset="0"/>
              </a:rPr>
              <a:t> Earth Orbit)</a:t>
            </a:r>
            <a:r>
              <a:rPr lang="en-US" dirty="0">
                <a:latin typeface="Times New Roman" pitchFamily="18" charset="0"/>
              </a:rPr>
              <a:t> satellite</a:t>
            </a:r>
          </a:p>
          <a:p>
            <a:pPr eaLnBrk="1" hangingPunct="1">
              <a:spcBef>
                <a:spcPct val="20000"/>
              </a:spcBef>
              <a:buClr>
                <a:srgbClr val="990000"/>
              </a:buClr>
              <a:buSzPct val="75000"/>
              <a:buFont typeface="Monotype Sorts" pitchFamily="1" charset="2"/>
              <a:buChar char="n"/>
            </a:pPr>
            <a:r>
              <a:rPr lang="en-US" dirty="0">
                <a:latin typeface="Times New Roman" pitchFamily="18" charset="0"/>
              </a:rPr>
              <a:t> A ray passing through the atmosphere is</a:t>
            </a:r>
            <a:r>
              <a:rPr lang="en-US" baseline="0" dirty="0">
                <a:latin typeface="Times New Roman" pitchFamily="18" charset="0"/>
              </a:rPr>
              <a:t> slowed and </a:t>
            </a:r>
            <a:r>
              <a:rPr lang="en-US" dirty="0">
                <a:latin typeface="Times New Roman" pitchFamily="18" charset="0"/>
              </a:rPr>
              <a:t>is refracted (</a:t>
            </a:r>
            <a:r>
              <a:rPr lang="en-US" baseline="0" dirty="0">
                <a:latin typeface="Times New Roman" pitchFamily="18" charset="0"/>
              </a:rPr>
              <a:t>bent)</a:t>
            </a:r>
            <a:r>
              <a:rPr lang="en-US" dirty="0">
                <a:latin typeface="Times New Roman" pitchFamily="18" charset="0"/>
              </a:rPr>
              <a:t> due to the vertical gradient of density and moisture in the atmosphere</a:t>
            </a:r>
          </a:p>
          <a:p>
            <a:pPr eaLnBrk="1" hangingPunct="1">
              <a:spcBef>
                <a:spcPct val="20000"/>
              </a:spcBef>
              <a:buClr>
                <a:srgbClr val="990000"/>
              </a:buClr>
              <a:buSzPct val="75000"/>
              <a:buFont typeface="Monotype Sorts" pitchFamily="1" charset="2"/>
              <a:buChar char="n"/>
            </a:pPr>
            <a:r>
              <a:rPr lang="en-US" dirty="0">
                <a:latin typeface="Times New Roman" pitchFamily="18" charset="0"/>
              </a:rPr>
              <a:t> During an occultation (~ 3 min) the ray path slices through the atmosphere</a:t>
            </a:r>
            <a:endParaRPr lang="en-US" sz="900" dirty="0">
              <a:latin typeface="Times New Roman" pitchFamily="18" charset="0"/>
            </a:endParaRPr>
          </a:p>
          <a:p>
            <a:pPr eaLnBrk="1" hangingPunct="1"/>
            <a:endParaRPr lang="en-US" dirty="0">
              <a:latin typeface="Times New Roman" pitchFamily="18" charset="0"/>
            </a:endParaRPr>
          </a:p>
          <a:p>
            <a:pPr eaLnBrk="1" hangingPunct="1"/>
            <a:r>
              <a:rPr lang="en-US" dirty="0">
                <a:solidFill>
                  <a:schemeClr val="bg1"/>
                </a:solidFill>
                <a:latin typeface="Times New Roman" pitchFamily="18" charset="0"/>
              </a:rPr>
              <a:t>Raw measurement is traceable to an absolute SI standard – assured long-time stability.</a:t>
            </a:r>
            <a:r>
              <a:rPr lang="en-US" baseline="0" dirty="0">
                <a:solidFill>
                  <a:schemeClr val="bg1"/>
                </a:solidFill>
                <a:latin typeface="Times New Roman" pitchFamily="18" charset="0"/>
              </a:rPr>
              <a:t> So, </a:t>
            </a:r>
          </a:p>
          <a:p>
            <a:pPr marL="171827" indent="-171827" eaLnBrk="1" hangingPunct="1">
              <a:buFontTx/>
              <a:buChar char="-"/>
            </a:pPr>
            <a:r>
              <a:rPr lang="en-US" baseline="0" dirty="0">
                <a:solidFill>
                  <a:schemeClr val="bg1"/>
                </a:solidFill>
                <a:latin typeface="Times New Roman" pitchFamily="18" charset="0"/>
              </a:rPr>
              <a:t>Unbiased raw measurements</a:t>
            </a:r>
          </a:p>
          <a:p>
            <a:pPr marL="171827" indent="-171827" eaLnBrk="1" hangingPunct="1">
              <a:buFontTx/>
              <a:buChar char="-"/>
            </a:pPr>
            <a:r>
              <a:rPr lang="en-US" baseline="0" dirty="0">
                <a:solidFill>
                  <a:schemeClr val="bg1"/>
                </a:solidFill>
                <a:latin typeface="Times New Roman" pitchFamily="18" charset="0"/>
              </a:rPr>
              <a:t>No drift, no need for calibration</a:t>
            </a:r>
            <a:endParaRPr lang="en-US" dirty="0">
              <a:solidFill>
                <a:schemeClr val="bg1"/>
              </a:solidFill>
              <a:latin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942E934B-FDD4-A04E-9931-3AAED6FC8DE1}" type="slidenum">
              <a:rPr lang="en-US" smtClean="0"/>
              <a:t>6</a:t>
            </a:fld>
            <a:endParaRPr lang="en-US"/>
          </a:p>
        </p:txBody>
      </p:sp>
    </p:spTree>
    <p:extLst>
      <p:ext uri="{BB962C8B-B14F-4D97-AF65-F5344CB8AC3E}">
        <p14:creationId xmlns:p14="http://schemas.microsoft.com/office/powerpoint/2010/main" val="4029322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2677364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495351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C87DC2C1-AFF5-E743-A642-EB85D9C475AB}"/>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235355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28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932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0F18C1-5668-724E-BB1E-3328F83E9A3D}" type="datetime1">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E5245D-D60A-E946-B336-6B94A4401C3E}" type="slidenum">
              <a:rPr lang="en-US" smtClean="0"/>
              <a:t>‹#›</a:t>
            </a:fld>
            <a:endParaRPr lang="en-US"/>
          </a:p>
        </p:txBody>
      </p:sp>
    </p:spTree>
    <p:extLst>
      <p:ext uri="{BB962C8B-B14F-4D97-AF65-F5344CB8AC3E}">
        <p14:creationId xmlns:p14="http://schemas.microsoft.com/office/powerpoint/2010/main" val="108712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87626" y="6356348"/>
            <a:ext cx="2743200" cy="365125"/>
          </a:xfrm>
        </p:spPr>
        <p:txBody>
          <a:bodyPr/>
          <a:lstStyle/>
          <a:p>
            <a:fld id="{E2D03329-CC69-AE41-B4E7-14F0ABC9F3B2}" type="datetime1">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061174" y="6356349"/>
            <a:ext cx="2743200" cy="365125"/>
          </a:xfrm>
        </p:spPr>
        <p:txBody>
          <a:bodyPr/>
          <a:lstStyle/>
          <a:p>
            <a:fld id="{86E5245D-D60A-E946-B336-6B94A4401C3E}" type="slidenum">
              <a:rPr lang="en-US" smtClean="0"/>
              <a:t>‹#›</a:t>
            </a:fld>
            <a:endParaRPr lang="en-US"/>
          </a:p>
        </p:txBody>
      </p:sp>
    </p:spTree>
    <p:extLst>
      <p:ext uri="{BB962C8B-B14F-4D97-AF65-F5344CB8AC3E}">
        <p14:creationId xmlns:p14="http://schemas.microsoft.com/office/powerpoint/2010/main" val="163499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
        <p:nvSpPr>
          <p:cNvPr id="9" name="Rectangle 8">
            <a:extLst>
              <a:ext uri="{FF2B5EF4-FFF2-40B4-BE49-F238E27FC236}">
                <a16:creationId xmlns:a16="http://schemas.microsoft.com/office/drawing/2014/main" id="{C2C6D735-227C-7540-8FA0-77882C681B48}"/>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9"/>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Rectangle 10">
            <a:extLst>
              <a:ext uri="{FF2B5EF4-FFF2-40B4-BE49-F238E27FC236}">
                <a16:creationId xmlns:a16="http://schemas.microsoft.com/office/drawing/2014/main" id="{12064865-49C9-B24E-9153-59F781C648B2}"/>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51" r:id="rId1"/>
    <p:sldLayoutId id="2147483671" r:id="rId2"/>
    <p:sldLayoutId id="2147483670" r:id="rId3"/>
    <p:sldLayoutId id="2147483658" r:id="rId4"/>
    <p:sldLayoutId id="2147483650" r:id="rId5"/>
    <p:sldLayoutId id="2147483660" r:id="rId6"/>
    <p:sldLayoutId id="2147483657" r:id="rId7"/>
    <p:sldLayoutId id="2147483656" r:id="rId8"/>
    <p:sldLayoutId id="2147483661" r:id="rId9"/>
    <p:sldLayoutId id="2147483662" r:id="rId10"/>
    <p:sldLayoutId id="2147483653" r:id="rId11"/>
    <p:sldLayoutId id="2147483654" r:id="rId12"/>
    <p:sldLayoutId id="2147483655" r:id="rId13"/>
    <p:sldLayoutId id="2147483663" r:id="rId14"/>
    <p:sldLayoutId id="2147483659" r:id="rId15"/>
    <p:sldLayoutId id="2147483664" r:id="rId16"/>
    <p:sldLayoutId id="2147483672" r:id="rId17"/>
    <p:sldLayoutId id="2147483669" r:id="rId18"/>
    <p:sldLayoutId id="2147483665" r:id="rId19"/>
    <p:sldLayoutId id="2147483666" r:id="rId20"/>
    <p:sldLayoutId id="2147483667" r:id="rId21"/>
    <p:sldLayoutId id="2147483673" r:id="rId22"/>
    <p:sldLayoutId id="2147483674" r:id="rId2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tiff"/><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E259-B6F9-D34A-90C1-7F8C3901D048}"/>
              </a:ext>
            </a:extLst>
          </p:cNvPr>
          <p:cNvSpPr>
            <a:spLocks noGrp="1"/>
          </p:cNvSpPr>
          <p:nvPr>
            <p:ph type="title"/>
          </p:nvPr>
        </p:nvSpPr>
        <p:spPr/>
        <p:txBody>
          <a:bodyPr/>
          <a:lstStyle/>
          <a:p>
            <a:r>
              <a:rPr lang="en-US" dirty="0"/>
              <a:t>Optimizing observing system strategies for tropical cyclone applications</a:t>
            </a:r>
          </a:p>
        </p:txBody>
      </p:sp>
      <p:sp>
        <p:nvSpPr>
          <p:cNvPr id="3" name="Text Placeholder 2">
            <a:extLst>
              <a:ext uri="{FF2B5EF4-FFF2-40B4-BE49-F238E27FC236}">
                <a16:creationId xmlns:a16="http://schemas.microsoft.com/office/drawing/2014/main" id="{5D367A49-99D7-5A42-B537-2A69CFDC9448}"/>
              </a:ext>
            </a:extLst>
          </p:cNvPr>
          <p:cNvSpPr>
            <a:spLocks noGrp="1"/>
          </p:cNvSpPr>
          <p:nvPr>
            <p:ph type="body" idx="1"/>
          </p:nvPr>
        </p:nvSpPr>
        <p:spPr/>
        <p:txBody>
          <a:bodyPr/>
          <a:lstStyle/>
          <a:p>
            <a:r>
              <a:rPr lang="en-US" dirty="0"/>
              <a:t>Lidia Cucurull</a:t>
            </a:r>
          </a:p>
        </p:txBody>
      </p:sp>
      <p:pic>
        <p:nvPicPr>
          <p:cNvPr id="5" name="Picture 4">
            <a:extLst>
              <a:ext uri="{FF2B5EF4-FFF2-40B4-BE49-F238E27FC236}">
                <a16:creationId xmlns:a16="http://schemas.microsoft.com/office/drawing/2014/main" id="{FD2FEBF7-D7A3-824B-884F-C385F8483D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0800" y="3929855"/>
            <a:ext cx="723900" cy="723900"/>
          </a:xfrm>
          <a:prstGeom prst="rect">
            <a:avLst/>
          </a:prstGeom>
        </p:spPr>
      </p:pic>
    </p:spTree>
    <p:extLst>
      <p:ext uri="{BB962C8B-B14F-4D97-AF65-F5344CB8AC3E}">
        <p14:creationId xmlns:p14="http://schemas.microsoft.com/office/powerpoint/2010/main" val="1719743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3CBB08-EE7B-7444-B358-835D0A1B567E}"/>
              </a:ext>
            </a:extLst>
          </p:cNvPr>
          <p:cNvSpPr>
            <a:spLocks noGrp="1"/>
          </p:cNvSpPr>
          <p:nvPr>
            <p:ph type="sldNum" sz="quarter" idx="12"/>
          </p:nvPr>
        </p:nvSpPr>
        <p:spPr/>
        <p:txBody>
          <a:bodyPr/>
          <a:lstStyle/>
          <a:p>
            <a:fld id="{1CA897ED-F933-F140-B965-41326E641414}" type="slidenum">
              <a:rPr lang="en-US" smtClean="0"/>
              <a:t>2</a:t>
            </a:fld>
            <a:endParaRPr lang="en-US"/>
          </a:p>
        </p:txBody>
      </p:sp>
      <p:pic>
        <p:nvPicPr>
          <p:cNvPr id="8" name="Picture 7">
            <a:extLst>
              <a:ext uri="{FF2B5EF4-FFF2-40B4-BE49-F238E27FC236}">
                <a16:creationId xmlns:a16="http://schemas.microsoft.com/office/drawing/2014/main" id="{98BD7566-3A19-4940-ACCD-09E1DC6F56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51218" y="2743200"/>
            <a:ext cx="2140782" cy="2141872"/>
          </a:xfrm>
          <a:prstGeom prst="rect">
            <a:avLst/>
          </a:prstGeom>
        </p:spPr>
      </p:pic>
      <p:pic>
        <p:nvPicPr>
          <p:cNvPr id="11" name="Picture 2" descr="NASA Global Hawk arrives in Virginia to begin NOAA-led mission to improve hurricane forecasts">
            <a:extLst>
              <a:ext uri="{FF2B5EF4-FFF2-40B4-BE49-F238E27FC236}">
                <a16:creationId xmlns:a16="http://schemas.microsoft.com/office/drawing/2014/main" id="{87946DB5-B001-BC4F-A5A2-2ECF4EC4A1B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743201"/>
            <a:ext cx="2472230" cy="214841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09E5C80-8FB4-3549-AA00-0214528AAD1D}"/>
              </a:ext>
            </a:extLst>
          </p:cNvPr>
          <p:cNvSpPr>
            <a:spLocks noGrp="1"/>
          </p:cNvSpPr>
          <p:nvPr>
            <p:ph type="title"/>
          </p:nvPr>
        </p:nvSpPr>
        <p:spPr>
          <a:xfrm>
            <a:off x="4441511" y="1395726"/>
            <a:ext cx="3852210" cy="1325563"/>
          </a:xfrm>
        </p:spPr>
        <p:txBody>
          <a:bodyPr/>
          <a:lstStyle/>
          <a:p>
            <a:pPr algn="ctr"/>
            <a:r>
              <a:rPr lang="en-US" sz="4400" dirty="0"/>
              <a:t>Observations</a:t>
            </a:r>
          </a:p>
        </p:txBody>
      </p:sp>
      <p:pic>
        <p:nvPicPr>
          <p:cNvPr id="13" name="Picture 12">
            <a:extLst>
              <a:ext uri="{FF2B5EF4-FFF2-40B4-BE49-F238E27FC236}">
                <a16:creationId xmlns:a16="http://schemas.microsoft.com/office/drawing/2014/main" id="{809612CB-2302-9847-827D-E08032D3BA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50"/>
          <a:stretch/>
        </p:blipFill>
        <p:spPr>
          <a:xfrm>
            <a:off x="7603732" y="2744903"/>
            <a:ext cx="2494178" cy="2140169"/>
          </a:xfrm>
          <a:prstGeom prst="rect">
            <a:avLst/>
          </a:prstGeom>
        </p:spPr>
      </p:pic>
      <p:pic>
        <p:nvPicPr>
          <p:cNvPr id="14" name="Picture 13">
            <a:extLst>
              <a:ext uri="{FF2B5EF4-FFF2-40B4-BE49-F238E27FC236}">
                <a16:creationId xmlns:a16="http://schemas.microsoft.com/office/drawing/2014/main" id="{A1DFD8E4-A27D-FD44-A8E5-96BD9EA014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31501" y="2740780"/>
            <a:ext cx="2472231" cy="2144347"/>
          </a:xfrm>
          <a:prstGeom prst="rect">
            <a:avLst/>
          </a:prstGeom>
        </p:spPr>
      </p:pic>
      <p:pic>
        <p:nvPicPr>
          <p:cNvPr id="6" name="Picture 5">
            <a:extLst>
              <a:ext uri="{FF2B5EF4-FFF2-40B4-BE49-F238E27FC236}">
                <a16:creationId xmlns:a16="http://schemas.microsoft.com/office/drawing/2014/main" id="{070A0A39-A46C-E642-A88A-FBB6EA66D4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39"/>
          <a:stretch/>
        </p:blipFill>
        <p:spPr>
          <a:xfrm>
            <a:off x="2472230" y="2727786"/>
            <a:ext cx="2659271" cy="2159761"/>
          </a:xfrm>
          <a:prstGeom prst="rect">
            <a:avLst/>
          </a:prstGeom>
        </p:spPr>
      </p:pic>
    </p:spTree>
    <p:extLst>
      <p:ext uri="{BB962C8B-B14F-4D97-AF65-F5344CB8AC3E}">
        <p14:creationId xmlns:p14="http://schemas.microsoft.com/office/powerpoint/2010/main" val="484762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SC08877.JPG">
            <a:extLst>
              <a:ext uri="{FF2B5EF4-FFF2-40B4-BE49-F238E27FC236}">
                <a16:creationId xmlns:a16="http://schemas.microsoft.com/office/drawing/2014/main" id="{AB7734C6-2ABB-3544-90C7-236193E1ED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96432" y="2890628"/>
            <a:ext cx="2155021" cy="3152902"/>
          </a:xfrm>
          <a:prstGeom prst="rect">
            <a:avLst/>
          </a:prstGeom>
        </p:spPr>
      </p:pic>
      <p:sp>
        <p:nvSpPr>
          <p:cNvPr id="16" name="Title 1">
            <a:extLst>
              <a:ext uri="{FF2B5EF4-FFF2-40B4-BE49-F238E27FC236}">
                <a16:creationId xmlns:a16="http://schemas.microsoft.com/office/drawing/2014/main" id="{3BA8C506-5E78-6C4C-92D8-E6855A9E429C}"/>
              </a:ext>
            </a:extLst>
          </p:cNvPr>
          <p:cNvSpPr>
            <a:spLocks noGrp="1"/>
          </p:cNvSpPr>
          <p:nvPr>
            <p:ph type="title"/>
          </p:nvPr>
        </p:nvSpPr>
        <p:spPr>
          <a:xfrm>
            <a:off x="327348" y="2286000"/>
            <a:ext cx="6835451" cy="762000"/>
          </a:xfrm>
        </p:spPr>
        <p:txBody>
          <a:bodyPr/>
          <a:lstStyle/>
          <a:p>
            <a:pPr algn="l"/>
            <a:r>
              <a:rPr lang="en-US" sz="4400" dirty="0"/>
              <a:t>Evaluating Impact</a:t>
            </a:r>
          </a:p>
        </p:txBody>
      </p:sp>
      <p:sp>
        <p:nvSpPr>
          <p:cNvPr id="17" name="Content Placeholder 2">
            <a:extLst>
              <a:ext uri="{FF2B5EF4-FFF2-40B4-BE49-F238E27FC236}">
                <a16:creationId xmlns:a16="http://schemas.microsoft.com/office/drawing/2014/main" id="{A773442B-39AE-AB46-8E3D-72B8A988D189}"/>
              </a:ext>
            </a:extLst>
          </p:cNvPr>
          <p:cNvSpPr>
            <a:spLocks noGrp="1"/>
          </p:cNvSpPr>
          <p:nvPr>
            <p:ph idx="1"/>
          </p:nvPr>
        </p:nvSpPr>
        <p:spPr>
          <a:xfrm>
            <a:off x="327349" y="3048000"/>
            <a:ext cx="5899939" cy="3367926"/>
          </a:xfrm>
        </p:spPr>
        <p:txBody>
          <a:bodyPr/>
          <a:lstStyle/>
          <a:p>
            <a:pPr>
              <a:lnSpc>
                <a:spcPct val="120000"/>
              </a:lnSpc>
            </a:pPr>
            <a:r>
              <a:rPr lang="en-US" sz="2200" dirty="0"/>
              <a:t>Quantitative information.</a:t>
            </a:r>
          </a:p>
          <a:p>
            <a:pPr>
              <a:lnSpc>
                <a:spcPct val="120000"/>
              </a:lnSpc>
            </a:pPr>
            <a:r>
              <a:rPr lang="en-US" sz="2200" dirty="0"/>
              <a:t>Mix of current and/or proposed instruments.</a:t>
            </a:r>
          </a:p>
          <a:p>
            <a:pPr>
              <a:lnSpc>
                <a:spcPct val="120000"/>
              </a:lnSpc>
            </a:pPr>
            <a:r>
              <a:rPr lang="en-US" sz="2200" dirty="0"/>
              <a:t>Data assimilation and sampling strategies.</a:t>
            </a:r>
            <a:endParaRPr lang="en-US" sz="2200" dirty="0">
              <a:ea typeface="Times New Roman" charset="0"/>
            </a:endParaRPr>
          </a:p>
          <a:p>
            <a:pPr>
              <a:lnSpc>
                <a:spcPct val="120000"/>
              </a:lnSpc>
            </a:pPr>
            <a:r>
              <a:rPr lang="en-US" sz="2200" dirty="0">
                <a:ea typeface="Times New Roman" charset="0"/>
              </a:rPr>
              <a:t>Cost-benefit analysis. </a:t>
            </a:r>
          </a:p>
          <a:p>
            <a:pPr>
              <a:lnSpc>
                <a:spcPct val="120000"/>
              </a:lnSpc>
            </a:pPr>
            <a:r>
              <a:rPr lang="en-US" sz="2200" dirty="0">
                <a:ea typeface="Times New Roman" charset="0"/>
              </a:rPr>
              <a:t>Prioritize observing strategies. </a:t>
            </a:r>
          </a:p>
          <a:p>
            <a:pPr>
              <a:lnSpc>
                <a:spcPct val="120000"/>
              </a:lnSpc>
            </a:pPr>
            <a:r>
              <a:rPr lang="en-US" sz="2200" dirty="0"/>
              <a:t>Coordination across NOAA.</a:t>
            </a:r>
          </a:p>
        </p:txBody>
      </p:sp>
      <p:pic>
        <p:nvPicPr>
          <p:cNvPr id="12" name="Picture 11" descr="DSCF0001.JPG">
            <a:extLst>
              <a:ext uri="{FF2B5EF4-FFF2-40B4-BE49-F238E27FC236}">
                <a16:creationId xmlns:a16="http://schemas.microsoft.com/office/drawing/2014/main" id="{6039701E-10E5-7F47-A990-6D5F20A276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6432" y="1295400"/>
            <a:ext cx="2155021" cy="1616266"/>
          </a:xfrm>
          <a:prstGeom prst="rect">
            <a:avLst/>
          </a:prstGeom>
        </p:spPr>
      </p:pic>
      <p:pic>
        <p:nvPicPr>
          <p:cNvPr id="18" name="Picture 17" descr="11-4187-NPP.jpg">
            <a:extLst>
              <a:ext uri="{FF2B5EF4-FFF2-40B4-BE49-F238E27FC236}">
                <a16:creationId xmlns:a16="http://schemas.microsoft.com/office/drawing/2014/main" id="{46CAF8A5-F6E5-1740-9F80-FC312AB278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9918" y="1295400"/>
            <a:ext cx="3262074" cy="4748130"/>
          </a:xfrm>
          <a:prstGeom prst="rect">
            <a:avLst/>
          </a:prstGeom>
        </p:spPr>
      </p:pic>
      <p:sp>
        <p:nvSpPr>
          <p:cNvPr id="9" name="Slide Number Placeholder 5">
            <a:extLst>
              <a:ext uri="{FF2B5EF4-FFF2-40B4-BE49-F238E27FC236}">
                <a16:creationId xmlns:a16="http://schemas.microsoft.com/office/drawing/2014/main" id="{B4886C17-DA31-434E-A527-EDB3492F283D}"/>
              </a:ext>
            </a:extLst>
          </p:cNvPr>
          <p:cNvSpPr>
            <a:spLocks noGrp="1"/>
          </p:cNvSpPr>
          <p:nvPr>
            <p:ph type="sldNum" sz="quarter" idx="12"/>
          </p:nvPr>
        </p:nvSpPr>
        <p:spPr>
          <a:xfrm>
            <a:off x="11634592" y="274574"/>
            <a:ext cx="381001" cy="365125"/>
          </a:xfrm>
        </p:spPr>
        <p:txBody>
          <a:bodyPr/>
          <a:lstStyle/>
          <a:p>
            <a:fld id="{1CA897ED-F933-F140-B965-41326E641414}" type="slidenum">
              <a:rPr lang="en-US" smtClean="0"/>
              <a:t>3</a:t>
            </a:fld>
            <a:endParaRPr lang="en-US"/>
          </a:p>
        </p:txBody>
      </p:sp>
    </p:spTree>
    <p:extLst>
      <p:ext uri="{BB962C8B-B14F-4D97-AF65-F5344CB8AC3E}">
        <p14:creationId xmlns:p14="http://schemas.microsoft.com/office/powerpoint/2010/main" val="2397434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6BA15A-B8BF-6746-AFF0-9031234632D8}"/>
              </a:ext>
            </a:extLst>
          </p:cNvPr>
          <p:cNvSpPr>
            <a:spLocks noGrp="1"/>
          </p:cNvSpPr>
          <p:nvPr>
            <p:ph type="title"/>
          </p:nvPr>
        </p:nvSpPr>
        <p:spPr>
          <a:xfrm>
            <a:off x="697230" y="1170224"/>
            <a:ext cx="10515600" cy="615335"/>
          </a:xfrm>
        </p:spPr>
        <p:txBody>
          <a:bodyPr/>
          <a:lstStyle/>
          <a:p>
            <a:r>
              <a:rPr lang="en-US" sz="4400" dirty="0"/>
              <a:t>Quantitative Assessment Methodologies</a:t>
            </a:r>
          </a:p>
        </p:txBody>
      </p:sp>
      <p:pic>
        <p:nvPicPr>
          <p:cNvPr id="5" name="Picture 4">
            <a:extLst>
              <a:ext uri="{FF2B5EF4-FFF2-40B4-BE49-F238E27FC236}">
                <a16:creationId xmlns:a16="http://schemas.microsoft.com/office/drawing/2014/main" id="{7E11824F-140C-7E49-82DA-3E450EAB81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572" y="3167442"/>
            <a:ext cx="12119284" cy="1905000"/>
          </a:xfrm>
          <a:prstGeom prst="rect">
            <a:avLst/>
          </a:prstGeom>
        </p:spPr>
      </p:pic>
      <p:sp>
        <p:nvSpPr>
          <p:cNvPr id="10" name="TextBox 9">
            <a:extLst>
              <a:ext uri="{FF2B5EF4-FFF2-40B4-BE49-F238E27FC236}">
                <a16:creationId xmlns:a16="http://schemas.microsoft.com/office/drawing/2014/main" id="{D5581CBD-7E25-514A-8FFF-3C0CE8B3D0CE}"/>
              </a:ext>
            </a:extLst>
          </p:cNvPr>
          <p:cNvSpPr txBox="1"/>
          <p:nvPr/>
        </p:nvSpPr>
        <p:spPr>
          <a:xfrm>
            <a:off x="3300619" y="2438400"/>
            <a:ext cx="5699189" cy="400110"/>
          </a:xfrm>
          <a:prstGeom prst="rect">
            <a:avLst/>
          </a:prstGeom>
          <a:noFill/>
          <a:ln>
            <a:noFill/>
          </a:ln>
        </p:spPr>
        <p:txBody>
          <a:bodyPr wrap="none" rtlCol="0">
            <a:spAutoFit/>
          </a:bodyPr>
          <a:lstStyle/>
          <a:p>
            <a:r>
              <a:rPr lang="en-US" sz="2000" dirty="0">
                <a:solidFill>
                  <a:srgbClr val="4298D3"/>
                </a:solidFill>
              </a:rPr>
              <a:t>OBSERVING SYSTEM EXPERIMENTS (OSES)</a:t>
            </a:r>
          </a:p>
        </p:txBody>
      </p:sp>
      <p:sp>
        <p:nvSpPr>
          <p:cNvPr id="6" name="Slide Number Placeholder 5">
            <a:extLst>
              <a:ext uri="{FF2B5EF4-FFF2-40B4-BE49-F238E27FC236}">
                <a16:creationId xmlns:a16="http://schemas.microsoft.com/office/drawing/2014/main" id="{B489829C-E999-7943-86EA-4D82E75DA407}"/>
              </a:ext>
            </a:extLst>
          </p:cNvPr>
          <p:cNvSpPr>
            <a:spLocks noGrp="1"/>
          </p:cNvSpPr>
          <p:nvPr>
            <p:ph type="sldNum" sz="quarter" idx="12"/>
          </p:nvPr>
        </p:nvSpPr>
        <p:spPr>
          <a:xfrm>
            <a:off x="11634592" y="274574"/>
            <a:ext cx="381001" cy="365125"/>
          </a:xfrm>
        </p:spPr>
        <p:txBody>
          <a:bodyPr/>
          <a:lstStyle/>
          <a:p>
            <a:fld id="{1CA897ED-F933-F140-B965-41326E641414}" type="slidenum">
              <a:rPr lang="en-US" smtClean="0"/>
              <a:t>4</a:t>
            </a:fld>
            <a:endParaRPr lang="en-US"/>
          </a:p>
        </p:txBody>
      </p:sp>
    </p:spTree>
    <p:extLst>
      <p:ext uri="{BB962C8B-B14F-4D97-AF65-F5344CB8AC3E}">
        <p14:creationId xmlns:p14="http://schemas.microsoft.com/office/powerpoint/2010/main" val="606570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6BA15A-B8BF-6746-AFF0-9031234632D8}"/>
              </a:ext>
            </a:extLst>
          </p:cNvPr>
          <p:cNvSpPr>
            <a:spLocks noGrp="1"/>
          </p:cNvSpPr>
          <p:nvPr>
            <p:ph type="title"/>
          </p:nvPr>
        </p:nvSpPr>
        <p:spPr>
          <a:xfrm>
            <a:off x="697230" y="1170224"/>
            <a:ext cx="10515600" cy="615335"/>
          </a:xfrm>
        </p:spPr>
        <p:txBody>
          <a:bodyPr/>
          <a:lstStyle/>
          <a:p>
            <a:r>
              <a:rPr lang="en-US" sz="4400" dirty="0"/>
              <a:t>Quantitative Assessment Methodologies</a:t>
            </a:r>
          </a:p>
        </p:txBody>
      </p:sp>
      <p:pic>
        <p:nvPicPr>
          <p:cNvPr id="5" name="Picture 4">
            <a:extLst>
              <a:ext uri="{FF2B5EF4-FFF2-40B4-BE49-F238E27FC236}">
                <a16:creationId xmlns:a16="http://schemas.microsoft.com/office/drawing/2014/main" id="{7E11824F-140C-7E49-82DA-3E450EAB81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74270"/>
            <a:ext cx="12119284" cy="1905000"/>
          </a:xfrm>
          <a:prstGeom prst="rect">
            <a:avLst/>
          </a:prstGeom>
        </p:spPr>
      </p:pic>
      <p:sp>
        <p:nvSpPr>
          <p:cNvPr id="11" name="TextBox 10">
            <a:extLst>
              <a:ext uri="{FF2B5EF4-FFF2-40B4-BE49-F238E27FC236}">
                <a16:creationId xmlns:a16="http://schemas.microsoft.com/office/drawing/2014/main" id="{0686149A-AD0D-874C-A287-8CD21B094BE2}"/>
              </a:ext>
            </a:extLst>
          </p:cNvPr>
          <p:cNvSpPr txBox="1"/>
          <p:nvPr/>
        </p:nvSpPr>
        <p:spPr>
          <a:xfrm>
            <a:off x="2351032" y="2390745"/>
            <a:ext cx="7489936" cy="400110"/>
          </a:xfrm>
          <a:prstGeom prst="rect">
            <a:avLst/>
          </a:prstGeom>
          <a:noFill/>
          <a:ln>
            <a:noFill/>
          </a:ln>
        </p:spPr>
        <p:txBody>
          <a:bodyPr wrap="none" rtlCol="0">
            <a:spAutoFit/>
          </a:bodyPr>
          <a:lstStyle/>
          <a:p>
            <a:r>
              <a:rPr lang="en-US" sz="2000" dirty="0">
                <a:solidFill>
                  <a:srgbClr val="4298D3"/>
                </a:solidFill>
              </a:rPr>
              <a:t>OBSERVING SYSTEM SIMULATION EXPERIMENTS (OSSES)</a:t>
            </a:r>
          </a:p>
        </p:txBody>
      </p:sp>
      <p:sp>
        <p:nvSpPr>
          <p:cNvPr id="6" name="Slide Number Placeholder 5">
            <a:extLst>
              <a:ext uri="{FF2B5EF4-FFF2-40B4-BE49-F238E27FC236}">
                <a16:creationId xmlns:a16="http://schemas.microsoft.com/office/drawing/2014/main" id="{3AD1BEA1-8A7E-7B4E-BA67-F4D1F9E3035D}"/>
              </a:ext>
            </a:extLst>
          </p:cNvPr>
          <p:cNvSpPr>
            <a:spLocks noGrp="1"/>
          </p:cNvSpPr>
          <p:nvPr>
            <p:ph type="sldNum" sz="quarter" idx="12"/>
          </p:nvPr>
        </p:nvSpPr>
        <p:spPr>
          <a:xfrm>
            <a:off x="11634592" y="274574"/>
            <a:ext cx="381001" cy="365125"/>
          </a:xfrm>
        </p:spPr>
        <p:txBody>
          <a:bodyPr/>
          <a:lstStyle/>
          <a:p>
            <a:fld id="{1CA897ED-F933-F140-B965-41326E641414}" type="slidenum">
              <a:rPr lang="en-US" smtClean="0"/>
              <a:t>5</a:t>
            </a:fld>
            <a:endParaRPr lang="en-US"/>
          </a:p>
        </p:txBody>
      </p:sp>
    </p:spTree>
    <p:extLst>
      <p:ext uri="{BB962C8B-B14F-4D97-AF65-F5344CB8AC3E}">
        <p14:creationId xmlns:p14="http://schemas.microsoft.com/office/powerpoint/2010/main" val="3126061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CB381D0-A34F-4C49-8CFD-7A9FD65070E0}" type="slidenum">
              <a:rPr lang="en-US" smtClean="0">
                <a:solidFill>
                  <a:prstClr val="black">
                    <a:tint val="75000"/>
                  </a:prstClr>
                </a:solidFill>
              </a:rPr>
              <a:pPr/>
              <a:t>6</a:t>
            </a:fld>
            <a:endParaRPr lang="en-US">
              <a:solidFill>
                <a:prstClr val="black">
                  <a:tint val="75000"/>
                </a:prstClr>
              </a:solidFill>
            </a:endParaRPr>
          </a:p>
        </p:txBody>
      </p:sp>
      <p:sp>
        <p:nvSpPr>
          <p:cNvPr id="6" name="Title 2">
            <a:extLst>
              <a:ext uri="{FF2B5EF4-FFF2-40B4-BE49-F238E27FC236}">
                <a16:creationId xmlns:a16="http://schemas.microsoft.com/office/drawing/2014/main" id="{03FA1710-8DFA-5541-AE1E-594EE701A857}"/>
              </a:ext>
            </a:extLst>
          </p:cNvPr>
          <p:cNvSpPr txBox="1">
            <a:spLocks/>
          </p:cNvSpPr>
          <p:nvPr/>
        </p:nvSpPr>
        <p:spPr>
          <a:xfrm>
            <a:off x="0" y="792290"/>
            <a:ext cx="12192000" cy="993542"/>
          </a:xfrm>
          <a:prstGeom prst="rect">
            <a:avLst/>
          </a:prstGeom>
        </p:spPr>
        <p:txBody>
          <a:bodyPr/>
          <a:lst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a:lstStyle>
          <a:p>
            <a:pPr>
              <a:lnSpc>
                <a:spcPct val="150000"/>
              </a:lnSpc>
              <a:spcBef>
                <a:spcPts val="0"/>
              </a:spcBef>
              <a:buSzPct val="42000"/>
            </a:pPr>
            <a:r>
              <a:rPr lang="en-US" sz="4400" dirty="0"/>
              <a:t>COSMIC-2 Satellite Mission</a:t>
            </a:r>
          </a:p>
        </p:txBody>
      </p:sp>
      <p:sp>
        <p:nvSpPr>
          <p:cNvPr id="13" name="Text Box 177">
            <a:extLst>
              <a:ext uri="{FF2B5EF4-FFF2-40B4-BE49-F238E27FC236}">
                <a16:creationId xmlns:a16="http://schemas.microsoft.com/office/drawing/2014/main" id="{CCFCB851-3ADE-DC4E-A424-C542C1A28E42}"/>
              </a:ext>
            </a:extLst>
          </p:cNvPr>
          <p:cNvSpPr txBox="1">
            <a:spLocks noChangeArrowheads="1"/>
          </p:cNvSpPr>
          <p:nvPr/>
        </p:nvSpPr>
        <p:spPr bwMode="auto">
          <a:xfrm>
            <a:off x="6705866" y="4989742"/>
            <a:ext cx="1532335" cy="954107"/>
          </a:xfrm>
          <a:prstGeom prst="rect">
            <a:avLst/>
          </a:prstGeom>
          <a:noFill/>
          <a:ln w="381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400" b="1" dirty="0">
                <a:solidFill>
                  <a:schemeClr val="bg1"/>
                </a:solidFill>
                <a:latin typeface="+mn-lt"/>
              </a:rPr>
              <a:t>Soundings of temperature to improve weather models</a:t>
            </a:r>
          </a:p>
        </p:txBody>
      </p:sp>
      <p:pic>
        <p:nvPicPr>
          <p:cNvPr id="15" name="Picture 14">
            <a:extLst>
              <a:ext uri="{FF2B5EF4-FFF2-40B4-BE49-F238E27FC236}">
                <a16:creationId xmlns:a16="http://schemas.microsoft.com/office/drawing/2014/main" id="{C715D304-D55E-9C48-9D08-D7930B93BEBA}"/>
              </a:ext>
            </a:extLst>
          </p:cNvPr>
          <p:cNvPicPr/>
          <p:nvPr/>
        </p:nvPicPr>
        <p:blipFill rotWithShape="1">
          <a:blip r:embed="rId3" cstate="screen">
            <a:extLst>
              <a:ext uri="{28A0092B-C50C-407E-A947-70E740481C1C}">
                <a14:useLocalDpi xmlns:a14="http://schemas.microsoft.com/office/drawing/2010/main"/>
              </a:ext>
            </a:extLst>
          </a:blip>
          <a:srcRect r="52275"/>
          <a:stretch/>
        </p:blipFill>
        <p:spPr>
          <a:xfrm>
            <a:off x="609600" y="1905000"/>
            <a:ext cx="3124200" cy="4450644"/>
          </a:xfrm>
          <a:prstGeom prst="rect">
            <a:avLst/>
          </a:prstGeom>
        </p:spPr>
      </p:pic>
      <p:sp>
        <p:nvSpPr>
          <p:cNvPr id="17" name="TextBox 16">
            <a:extLst>
              <a:ext uri="{FF2B5EF4-FFF2-40B4-BE49-F238E27FC236}">
                <a16:creationId xmlns:a16="http://schemas.microsoft.com/office/drawing/2014/main" id="{B9D2C4B0-A4BE-5343-8FE1-8907B631B2F5}"/>
              </a:ext>
            </a:extLst>
          </p:cNvPr>
          <p:cNvSpPr txBox="1"/>
          <p:nvPr/>
        </p:nvSpPr>
        <p:spPr>
          <a:xfrm>
            <a:off x="3745344" y="2369400"/>
            <a:ext cx="2375131" cy="1200329"/>
          </a:xfrm>
          <a:prstGeom prst="rect">
            <a:avLst/>
          </a:prstGeom>
          <a:noFill/>
        </p:spPr>
        <p:txBody>
          <a:bodyPr wrap="square" rtlCol="0">
            <a:spAutoFit/>
          </a:bodyPr>
          <a:lstStyle/>
          <a:p>
            <a:r>
              <a:rPr lang="en-US" sz="2400" dirty="0">
                <a:solidFill>
                  <a:srgbClr val="575757"/>
                </a:solidFill>
                <a:latin typeface="Arial" panose="020B0604020202020204" pitchFamily="34" charset="0"/>
                <a:cs typeface="Arial" panose="020B0604020202020204" pitchFamily="34" charset="0"/>
              </a:rPr>
              <a:t>1,300 profiles/day </a:t>
            </a:r>
          </a:p>
          <a:p>
            <a:r>
              <a:rPr lang="en-US" sz="2400" dirty="0">
                <a:solidFill>
                  <a:srgbClr val="575757"/>
                </a:solidFill>
                <a:latin typeface="Arial" panose="020B0604020202020204" pitchFamily="34" charset="0"/>
                <a:cs typeface="Arial" panose="020B0604020202020204" pitchFamily="34" charset="0"/>
              </a:rPr>
              <a:t>polar orbits</a:t>
            </a:r>
          </a:p>
        </p:txBody>
      </p:sp>
      <p:sp>
        <p:nvSpPr>
          <p:cNvPr id="18" name="TextBox 17">
            <a:extLst>
              <a:ext uri="{FF2B5EF4-FFF2-40B4-BE49-F238E27FC236}">
                <a16:creationId xmlns:a16="http://schemas.microsoft.com/office/drawing/2014/main" id="{17C1357C-A745-8E45-B6BC-ED19A9023582}"/>
              </a:ext>
            </a:extLst>
          </p:cNvPr>
          <p:cNvSpPr txBox="1"/>
          <p:nvPr/>
        </p:nvSpPr>
        <p:spPr>
          <a:xfrm>
            <a:off x="3745344" y="4547642"/>
            <a:ext cx="2655456" cy="1569660"/>
          </a:xfrm>
          <a:prstGeom prst="rect">
            <a:avLst/>
          </a:prstGeom>
          <a:noFill/>
        </p:spPr>
        <p:txBody>
          <a:bodyPr wrap="square" rtlCol="0">
            <a:spAutoFit/>
          </a:bodyPr>
          <a:lstStyle/>
          <a:p>
            <a:r>
              <a:rPr lang="en-US" sz="2400" dirty="0">
                <a:solidFill>
                  <a:srgbClr val="575757"/>
                </a:solidFill>
                <a:latin typeface="Arial" panose="020B0604020202020204" pitchFamily="34" charset="0"/>
                <a:cs typeface="Arial" panose="020B0604020202020204" pitchFamily="34" charset="0"/>
              </a:rPr>
              <a:t>6,000 profiles/day </a:t>
            </a:r>
          </a:p>
          <a:p>
            <a:r>
              <a:rPr lang="en-US" sz="2400" dirty="0">
                <a:solidFill>
                  <a:srgbClr val="575757"/>
                </a:solidFill>
                <a:latin typeface="Arial" panose="020B0604020202020204" pitchFamily="34" charset="0"/>
                <a:cs typeface="Arial" panose="020B0604020202020204" pitchFamily="34" charset="0"/>
              </a:rPr>
              <a:t>equatorial orbits</a:t>
            </a:r>
          </a:p>
          <a:p>
            <a:r>
              <a:rPr lang="en-US" sz="2400" dirty="0">
                <a:solidFill>
                  <a:srgbClr val="575757"/>
                </a:solidFill>
                <a:latin typeface="Arial" panose="020B0604020202020204" pitchFamily="34" charset="0"/>
                <a:cs typeface="Arial" panose="020B0604020202020204" pitchFamily="34" charset="0"/>
              </a:rPr>
              <a:t>(launched in 2019)</a:t>
            </a:r>
          </a:p>
        </p:txBody>
      </p:sp>
      <p:sp>
        <p:nvSpPr>
          <p:cNvPr id="19" name="TextBox 18">
            <a:extLst>
              <a:ext uri="{FF2B5EF4-FFF2-40B4-BE49-F238E27FC236}">
                <a16:creationId xmlns:a16="http://schemas.microsoft.com/office/drawing/2014/main" id="{F3A37A4D-8ED6-A646-A605-DC8D86CFE1EF}"/>
              </a:ext>
            </a:extLst>
          </p:cNvPr>
          <p:cNvSpPr txBox="1"/>
          <p:nvPr/>
        </p:nvSpPr>
        <p:spPr>
          <a:xfrm>
            <a:off x="762000" y="5984861"/>
            <a:ext cx="1646605" cy="307777"/>
          </a:xfrm>
          <a:prstGeom prst="rect">
            <a:avLst/>
          </a:prstGeom>
          <a:solidFill>
            <a:schemeClr val="tx1"/>
          </a:solidFill>
          <a:ln>
            <a:noFill/>
          </a:ln>
        </p:spPr>
        <p:txBody>
          <a:bodyPr wrap="none" rtlCol="0">
            <a:spAutoFit/>
          </a:bodyPr>
          <a:lstStyle/>
          <a:p>
            <a:r>
              <a:rPr lang="en-US" sz="1400" b="1" dirty="0">
                <a:solidFill>
                  <a:schemeClr val="bg1"/>
                </a:solidFill>
              </a:rPr>
              <a:t>COSMIC-2 (cyan)</a:t>
            </a:r>
          </a:p>
        </p:txBody>
      </p:sp>
      <p:sp>
        <p:nvSpPr>
          <p:cNvPr id="20" name="TextBox 19">
            <a:extLst>
              <a:ext uri="{FF2B5EF4-FFF2-40B4-BE49-F238E27FC236}">
                <a16:creationId xmlns:a16="http://schemas.microsoft.com/office/drawing/2014/main" id="{0D5975D7-DCEA-3944-B064-67AA70BCA323}"/>
              </a:ext>
            </a:extLst>
          </p:cNvPr>
          <p:cNvSpPr txBox="1"/>
          <p:nvPr/>
        </p:nvSpPr>
        <p:spPr>
          <a:xfrm>
            <a:off x="673221" y="3772084"/>
            <a:ext cx="1061509" cy="307777"/>
          </a:xfrm>
          <a:prstGeom prst="rect">
            <a:avLst/>
          </a:prstGeom>
          <a:solidFill>
            <a:schemeClr val="tx1"/>
          </a:solidFill>
          <a:ln>
            <a:noFill/>
          </a:ln>
        </p:spPr>
        <p:txBody>
          <a:bodyPr wrap="none" rtlCol="0">
            <a:spAutoFit/>
          </a:bodyPr>
          <a:lstStyle/>
          <a:p>
            <a:r>
              <a:rPr lang="en-US" sz="1400" b="1" dirty="0">
                <a:solidFill>
                  <a:schemeClr val="bg1"/>
                </a:solidFill>
              </a:rPr>
              <a:t>COSMIC-1</a:t>
            </a:r>
          </a:p>
        </p:txBody>
      </p:sp>
      <p:grpSp>
        <p:nvGrpSpPr>
          <p:cNvPr id="3" name="Group 2">
            <a:extLst>
              <a:ext uri="{FF2B5EF4-FFF2-40B4-BE49-F238E27FC236}">
                <a16:creationId xmlns:a16="http://schemas.microsoft.com/office/drawing/2014/main" id="{A4F27F1F-7537-7A47-895E-93263BCD3BEF}"/>
              </a:ext>
            </a:extLst>
          </p:cNvPr>
          <p:cNvGrpSpPr/>
          <p:nvPr/>
        </p:nvGrpSpPr>
        <p:grpSpPr>
          <a:xfrm>
            <a:off x="6616346" y="1905000"/>
            <a:ext cx="4944283" cy="4387588"/>
            <a:chOff x="6553198" y="1251516"/>
            <a:chExt cx="4944283" cy="4387588"/>
          </a:xfrm>
        </p:grpSpPr>
        <p:pic>
          <p:nvPicPr>
            <p:cNvPr id="12" name="Picture 2" descr="GPS RO cartoon.jpg">
              <a:extLst>
                <a:ext uri="{FF2B5EF4-FFF2-40B4-BE49-F238E27FC236}">
                  <a16:creationId xmlns:a16="http://schemas.microsoft.com/office/drawing/2014/main" id="{D3D35129-B517-DE46-8884-0025BB5AD9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53200" y="1905000"/>
              <a:ext cx="494428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8E03EE9-BF03-8649-87FF-62ACEC307E0A}"/>
                </a:ext>
              </a:extLst>
            </p:cNvPr>
            <p:cNvSpPr/>
            <p:nvPr/>
          </p:nvSpPr>
          <p:spPr>
            <a:xfrm>
              <a:off x="6553198" y="4985620"/>
              <a:ext cx="4944281" cy="653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B5F96D5-8534-854B-B6DB-CF81E081BBFF}"/>
                </a:ext>
              </a:extLst>
            </p:cNvPr>
            <p:cNvSpPr/>
            <p:nvPr/>
          </p:nvSpPr>
          <p:spPr>
            <a:xfrm>
              <a:off x="6553200" y="1251516"/>
              <a:ext cx="4944281" cy="653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B454F9BD-CB0F-6543-9092-1E0EC8676780}"/>
              </a:ext>
            </a:extLst>
          </p:cNvPr>
          <p:cNvSpPr txBox="1"/>
          <p:nvPr/>
        </p:nvSpPr>
        <p:spPr>
          <a:xfrm>
            <a:off x="6596267" y="5754028"/>
            <a:ext cx="4944281"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Radio Occultation Concept</a:t>
            </a:r>
          </a:p>
        </p:txBody>
      </p:sp>
    </p:spTree>
    <p:extLst>
      <p:ext uri="{BB962C8B-B14F-4D97-AF65-F5344CB8AC3E}">
        <p14:creationId xmlns:p14="http://schemas.microsoft.com/office/powerpoint/2010/main" val="2923598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ea typeface="Times New Roman" charset="0"/>
                <a:cs typeface="Times New Roman" charset="0"/>
              </a:rPr>
              <a:t>S</a:t>
            </a:r>
            <a:r>
              <a:rPr lang="en-US" b="0" dirty="0">
                <a:latin typeface="Times New Roman" charset="0"/>
                <a:ea typeface="Times New Roman" charset="0"/>
                <a:cs typeface="Times New Roman" charset="0"/>
              </a:rPr>
              <a:t>patial distribution</a:t>
            </a:r>
          </a:p>
        </p:txBody>
      </p:sp>
      <p:sp>
        <p:nvSpPr>
          <p:cNvPr id="4" name="Slide Number Placeholder 3"/>
          <p:cNvSpPr>
            <a:spLocks noGrp="1"/>
          </p:cNvSpPr>
          <p:nvPr>
            <p:ph type="sldNum" sz="quarter" idx="12"/>
          </p:nvPr>
        </p:nvSpPr>
        <p:spPr/>
        <p:txBody>
          <a:bodyPr/>
          <a:lstStyle/>
          <a:p>
            <a:fld id="{86E5245D-D60A-E946-B336-6B94A4401C3E}" type="slidenum">
              <a:rPr lang="en-US" smtClean="0"/>
              <a:t>7</a:t>
            </a:fld>
            <a:endParaRPr lang="en-US"/>
          </a:p>
        </p:txBody>
      </p:sp>
      <p:sp>
        <p:nvSpPr>
          <p:cNvPr id="9" name="TextBox 8">
            <a:extLst>
              <a:ext uri="{FF2B5EF4-FFF2-40B4-BE49-F238E27FC236}">
                <a16:creationId xmlns:a16="http://schemas.microsoft.com/office/drawing/2014/main" id="{817EE38E-6EC8-FE4D-B15B-EF7A35517121}"/>
              </a:ext>
            </a:extLst>
          </p:cNvPr>
          <p:cNvSpPr txBox="1"/>
          <p:nvPr/>
        </p:nvSpPr>
        <p:spPr>
          <a:xfrm>
            <a:off x="162962" y="2782669"/>
            <a:ext cx="3358612" cy="923330"/>
          </a:xfrm>
          <a:prstGeom prst="rect">
            <a:avLst/>
          </a:prstGeom>
          <a:noFill/>
        </p:spPr>
        <p:txBody>
          <a:bodyPr wrap="none" rtlCol="0">
            <a:spAutoFit/>
          </a:bodyPr>
          <a:lstStyle/>
          <a:p>
            <a:r>
              <a:rPr lang="en-US" b="1" dirty="0">
                <a:solidFill>
                  <a:srgbClr val="0070C0"/>
                </a:solidFill>
              </a:rPr>
              <a:t>COSMIC-2 (6 equatorial)</a:t>
            </a:r>
          </a:p>
          <a:p>
            <a:endParaRPr lang="en-US" b="1" dirty="0">
              <a:solidFill>
                <a:srgbClr val="FF0000"/>
              </a:solidFill>
            </a:endParaRPr>
          </a:p>
          <a:p>
            <a:r>
              <a:rPr lang="en-US" b="1" dirty="0">
                <a:solidFill>
                  <a:srgbClr val="FF0000"/>
                </a:solidFill>
              </a:rPr>
              <a:t>Original COSMIC-2 (+6 polar)</a:t>
            </a:r>
          </a:p>
        </p:txBody>
      </p:sp>
      <p:sp>
        <p:nvSpPr>
          <p:cNvPr id="10" name="TextBox 9">
            <a:extLst>
              <a:ext uri="{FF2B5EF4-FFF2-40B4-BE49-F238E27FC236}">
                <a16:creationId xmlns:a16="http://schemas.microsoft.com/office/drawing/2014/main" id="{D8BDD941-02FF-534E-BAD2-588602C70820}"/>
              </a:ext>
            </a:extLst>
          </p:cNvPr>
          <p:cNvSpPr txBox="1"/>
          <p:nvPr/>
        </p:nvSpPr>
        <p:spPr>
          <a:xfrm>
            <a:off x="5562600" y="2056537"/>
            <a:ext cx="2927596" cy="369332"/>
          </a:xfrm>
          <a:prstGeom prst="rect">
            <a:avLst/>
          </a:prstGeom>
          <a:noFill/>
        </p:spPr>
        <p:txBody>
          <a:bodyPr wrap="none" rtlCol="0">
            <a:spAutoFit/>
          </a:bodyPr>
          <a:lstStyle/>
          <a:p>
            <a:r>
              <a:rPr lang="en-US" dirty="0"/>
              <a:t>6 h assimilation time window</a:t>
            </a:r>
          </a:p>
        </p:txBody>
      </p:sp>
      <p:pic>
        <p:nvPicPr>
          <p:cNvPr id="7" name="Picture 6">
            <a:extLst>
              <a:ext uri="{FF2B5EF4-FFF2-40B4-BE49-F238E27FC236}">
                <a16:creationId xmlns:a16="http://schemas.microsoft.com/office/drawing/2014/main" id="{636B6C3E-0F19-A84A-A836-9D7693671C24}"/>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5352372" y="607605"/>
            <a:ext cx="3713432" cy="73750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5550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79099" y="2674655"/>
            <a:ext cx="2876644" cy="276999"/>
          </a:xfrm>
          <a:prstGeom prst="rect">
            <a:avLst/>
          </a:prstGeom>
          <a:noFill/>
        </p:spPr>
        <p:txBody>
          <a:bodyPr wrap="square" rtlCol="0">
            <a:spAutoFit/>
          </a:bodyPr>
          <a:lstStyle/>
          <a:p>
            <a:r>
              <a:rPr lang="en-US" sz="1200" b="1" dirty="0"/>
              <a:t>500-hPa Anomaly correlation NH</a:t>
            </a:r>
          </a:p>
        </p:txBody>
      </p:sp>
      <p:sp>
        <p:nvSpPr>
          <p:cNvPr id="13" name="TextBox 12"/>
          <p:cNvSpPr txBox="1"/>
          <p:nvPr/>
        </p:nvSpPr>
        <p:spPr>
          <a:xfrm>
            <a:off x="6236259" y="2661889"/>
            <a:ext cx="2558976" cy="276999"/>
          </a:xfrm>
          <a:prstGeom prst="rect">
            <a:avLst/>
          </a:prstGeom>
          <a:noFill/>
        </p:spPr>
        <p:txBody>
          <a:bodyPr wrap="square" rtlCol="0">
            <a:spAutoFit/>
          </a:bodyPr>
          <a:lstStyle/>
          <a:p>
            <a:r>
              <a:rPr lang="en-US" sz="1200" b="1" dirty="0"/>
              <a:t>500-hPa anomaly correlation SH</a:t>
            </a:r>
          </a:p>
        </p:txBody>
      </p:sp>
      <p:sp>
        <p:nvSpPr>
          <p:cNvPr id="18" name="Content Placeholder 2"/>
          <p:cNvSpPr txBox="1">
            <a:spLocks/>
          </p:cNvSpPr>
          <p:nvPr/>
        </p:nvSpPr>
        <p:spPr>
          <a:xfrm>
            <a:off x="150339" y="2736224"/>
            <a:ext cx="2703929" cy="38931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2"/>
              </a:buClr>
              <a:buFont typeface="Wingdings" charset="2"/>
              <a:buChar char="§"/>
              <a:defRPr sz="28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chemeClr val="accent2"/>
              </a:buClr>
              <a:buFont typeface="Arial"/>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chemeClr val="accent2"/>
              </a:buClr>
              <a:buFont typeface="Arial"/>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latin typeface="Arial" panose="020B0604020202020204" pitchFamily="34" charset="0"/>
                <a:cs typeface="Arial" panose="020B0604020202020204" pitchFamily="34" charset="0"/>
              </a:rPr>
              <a:t>CTL</a:t>
            </a:r>
            <a:r>
              <a:rPr lang="en-US" sz="1600" dirty="0">
                <a:latin typeface="Arial" panose="020B0604020202020204" pitchFamily="34" charset="0"/>
                <a:cs typeface="Arial" panose="020B0604020202020204" pitchFamily="34" charset="0"/>
              </a:rPr>
              <a:t>: operational satellite radiances and conventional observations (no RO)</a:t>
            </a:r>
          </a:p>
          <a:p>
            <a:pPr marL="0" indent="0">
              <a:buNone/>
            </a:pPr>
            <a:endParaRPr lang="en-US" sz="1600" b="1" dirty="0">
              <a:solidFill>
                <a:srgbClr val="FF0000"/>
              </a:solidFill>
              <a:latin typeface="Arial" panose="020B0604020202020204" pitchFamily="34" charset="0"/>
              <a:cs typeface="Arial" panose="020B0604020202020204" pitchFamily="34" charset="0"/>
            </a:endParaRPr>
          </a:p>
          <a:p>
            <a:pPr marL="0" indent="0">
              <a:buNone/>
            </a:pPr>
            <a:r>
              <a:rPr lang="en-US" sz="1600" b="1" dirty="0">
                <a:solidFill>
                  <a:srgbClr val="FF0000"/>
                </a:solidFill>
                <a:latin typeface="Arial" panose="020B0604020202020204" pitchFamily="34" charset="0"/>
                <a:cs typeface="Arial" panose="020B0604020202020204" pitchFamily="34" charset="0"/>
              </a:rPr>
              <a:t>COSMIC2A</a:t>
            </a:r>
            <a:r>
              <a:rPr lang="en-US" sz="1600" dirty="0">
                <a:solidFill>
                  <a:srgbClr val="FF0000"/>
                </a:solidFill>
                <a:latin typeface="Arial" panose="020B0604020202020204" pitchFamily="34" charset="0"/>
                <a:cs typeface="Arial" panose="020B0604020202020204" pitchFamily="34" charset="0"/>
              </a:rPr>
              <a:t>: </a:t>
            </a:r>
          </a:p>
          <a:p>
            <a:pPr marL="0" indent="0">
              <a:buNone/>
            </a:pPr>
            <a:r>
              <a:rPr lang="en-US" sz="1600" dirty="0">
                <a:solidFill>
                  <a:srgbClr val="FF0000"/>
                </a:solidFill>
                <a:latin typeface="Arial" panose="020B0604020202020204" pitchFamily="34" charset="0"/>
                <a:cs typeface="Arial" panose="020B0604020202020204" pitchFamily="34" charset="0"/>
              </a:rPr>
              <a:t>CTL + 6 equatorial COSMIC-2 satellites </a:t>
            </a:r>
          </a:p>
          <a:p>
            <a:pPr marL="0" indent="0">
              <a:buNone/>
            </a:pPr>
            <a:endParaRPr lang="en-US" sz="1600" b="1" dirty="0">
              <a:solidFill>
                <a:srgbClr val="FF0000"/>
              </a:solidFill>
              <a:latin typeface="Arial" panose="020B0604020202020204" pitchFamily="34" charset="0"/>
              <a:cs typeface="Arial" panose="020B0604020202020204" pitchFamily="34" charset="0"/>
            </a:endParaRPr>
          </a:p>
          <a:p>
            <a:pPr marL="0" indent="0">
              <a:buNone/>
            </a:pPr>
            <a:r>
              <a:rPr lang="en-US" sz="1600" b="1" dirty="0">
                <a:solidFill>
                  <a:srgbClr val="0070C0"/>
                </a:solidFill>
                <a:latin typeface="Arial" panose="020B0604020202020204" pitchFamily="34" charset="0"/>
                <a:cs typeface="Arial" panose="020B0604020202020204" pitchFamily="34" charset="0"/>
              </a:rPr>
              <a:t>COSMIC2</a:t>
            </a:r>
            <a:r>
              <a:rPr lang="en-US" sz="1600" dirty="0">
                <a:solidFill>
                  <a:srgbClr val="0070C0"/>
                </a:solidFill>
                <a:latin typeface="Arial" panose="020B0604020202020204" pitchFamily="34" charset="0"/>
                <a:cs typeface="Arial" panose="020B0604020202020204" pitchFamily="34" charset="0"/>
              </a:rPr>
              <a:t>: </a:t>
            </a:r>
          </a:p>
          <a:p>
            <a:pPr marL="0" indent="0">
              <a:buNone/>
            </a:pPr>
            <a:r>
              <a:rPr lang="en-US" sz="1600" dirty="0">
                <a:solidFill>
                  <a:srgbClr val="0070C0"/>
                </a:solidFill>
                <a:latin typeface="Arial" panose="020B0604020202020204" pitchFamily="34" charset="0"/>
                <a:cs typeface="Arial" panose="020B0604020202020204" pitchFamily="34" charset="0"/>
              </a:rPr>
              <a:t>CTL +  6 COSMIC-2 equatorial satellites + 6 COSMIC-2 polar satellites</a:t>
            </a:r>
          </a:p>
          <a:p>
            <a:pPr marL="0" indent="0">
              <a:buNone/>
            </a:pPr>
            <a:endParaRPr lang="en-US" sz="1600" b="1" dirty="0">
              <a:solidFill>
                <a:srgbClr val="92D0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24E545F-73D1-3E45-8D91-7DB8EDAF8C63}"/>
              </a:ext>
            </a:extLst>
          </p:cNvPr>
          <p:cNvSpPr txBox="1"/>
          <p:nvPr/>
        </p:nvSpPr>
        <p:spPr>
          <a:xfrm>
            <a:off x="309332" y="1718344"/>
            <a:ext cx="11290852" cy="369332"/>
          </a:xfrm>
          <a:prstGeom prst="rect">
            <a:avLst/>
          </a:prstGeom>
          <a:noFill/>
          <a:ln w="19050">
            <a:solidFill>
              <a:srgbClr val="0070C0"/>
            </a:solidFill>
          </a:ln>
        </p:spPr>
        <p:txBody>
          <a:bodyPr wrap="square" rtlCol="0">
            <a:spAutoFit/>
          </a:bodyPr>
          <a:lstStyle/>
          <a:p>
            <a:r>
              <a:rPr lang="en-US" b="1" dirty="0">
                <a:solidFill>
                  <a:srgbClr val="0070C0"/>
                </a:solidFill>
              </a:rPr>
              <a:t>Global spatial distribution of COSMIC-2 observations is needed to improve weather forecast globally</a:t>
            </a:r>
          </a:p>
        </p:txBody>
      </p:sp>
      <p:sp>
        <p:nvSpPr>
          <p:cNvPr id="3" name="TextBox 2">
            <a:extLst>
              <a:ext uri="{FF2B5EF4-FFF2-40B4-BE49-F238E27FC236}">
                <a16:creationId xmlns:a16="http://schemas.microsoft.com/office/drawing/2014/main" id="{6B8A0D0E-3E2A-FF4B-8628-22F69C4C5363}"/>
              </a:ext>
            </a:extLst>
          </p:cNvPr>
          <p:cNvSpPr txBox="1"/>
          <p:nvPr/>
        </p:nvSpPr>
        <p:spPr>
          <a:xfrm>
            <a:off x="9296992" y="2623498"/>
            <a:ext cx="2236766" cy="276999"/>
          </a:xfrm>
          <a:prstGeom prst="rect">
            <a:avLst/>
          </a:prstGeom>
          <a:noFill/>
        </p:spPr>
        <p:txBody>
          <a:bodyPr wrap="none" rtlCol="0">
            <a:spAutoFit/>
          </a:bodyPr>
          <a:lstStyle/>
          <a:p>
            <a:r>
              <a:rPr lang="en-US" sz="1200" b="1" dirty="0"/>
              <a:t>200-hPa RMSE Winds TROP</a:t>
            </a:r>
          </a:p>
        </p:txBody>
      </p:sp>
      <p:sp>
        <p:nvSpPr>
          <p:cNvPr id="4" name="TextBox 3">
            <a:extLst>
              <a:ext uri="{FF2B5EF4-FFF2-40B4-BE49-F238E27FC236}">
                <a16:creationId xmlns:a16="http://schemas.microsoft.com/office/drawing/2014/main" id="{166F9598-F04D-F64F-BDD2-B1AFDEC3D94E}"/>
              </a:ext>
            </a:extLst>
          </p:cNvPr>
          <p:cNvSpPr txBox="1"/>
          <p:nvPr/>
        </p:nvSpPr>
        <p:spPr>
          <a:xfrm>
            <a:off x="9755057" y="6023982"/>
            <a:ext cx="1608133" cy="369332"/>
          </a:xfrm>
          <a:prstGeom prst="rect">
            <a:avLst/>
          </a:prstGeom>
          <a:noFill/>
        </p:spPr>
        <p:txBody>
          <a:bodyPr wrap="none" rtlCol="0">
            <a:spAutoFit/>
          </a:bodyPr>
          <a:lstStyle/>
          <a:p>
            <a:r>
              <a:rPr lang="en-US" dirty="0"/>
              <a:t>Forecast hour</a:t>
            </a:r>
          </a:p>
        </p:txBody>
      </p:sp>
      <p:sp>
        <p:nvSpPr>
          <p:cNvPr id="19" name="TextBox 18">
            <a:extLst>
              <a:ext uri="{FF2B5EF4-FFF2-40B4-BE49-F238E27FC236}">
                <a16:creationId xmlns:a16="http://schemas.microsoft.com/office/drawing/2014/main" id="{54E1C075-ECAB-AA49-9DAB-AD074D7E4499}"/>
              </a:ext>
            </a:extLst>
          </p:cNvPr>
          <p:cNvSpPr txBox="1"/>
          <p:nvPr/>
        </p:nvSpPr>
        <p:spPr>
          <a:xfrm>
            <a:off x="3583925" y="6012433"/>
            <a:ext cx="1608133" cy="369332"/>
          </a:xfrm>
          <a:prstGeom prst="rect">
            <a:avLst/>
          </a:prstGeom>
          <a:noFill/>
        </p:spPr>
        <p:txBody>
          <a:bodyPr wrap="none" rtlCol="0">
            <a:spAutoFit/>
          </a:bodyPr>
          <a:lstStyle/>
          <a:p>
            <a:r>
              <a:rPr lang="en-US" dirty="0"/>
              <a:t>Forecast hour</a:t>
            </a:r>
          </a:p>
        </p:txBody>
      </p:sp>
      <p:sp>
        <p:nvSpPr>
          <p:cNvPr id="25" name="TextBox 24">
            <a:extLst>
              <a:ext uri="{FF2B5EF4-FFF2-40B4-BE49-F238E27FC236}">
                <a16:creationId xmlns:a16="http://schemas.microsoft.com/office/drawing/2014/main" id="{45D376BD-1D14-7747-9D6C-9944C2ECDD99}"/>
              </a:ext>
            </a:extLst>
          </p:cNvPr>
          <p:cNvSpPr txBox="1"/>
          <p:nvPr/>
        </p:nvSpPr>
        <p:spPr>
          <a:xfrm>
            <a:off x="6710294" y="5991716"/>
            <a:ext cx="1608133" cy="369332"/>
          </a:xfrm>
          <a:prstGeom prst="rect">
            <a:avLst/>
          </a:prstGeom>
          <a:noFill/>
        </p:spPr>
        <p:txBody>
          <a:bodyPr wrap="none" rtlCol="0">
            <a:spAutoFit/>
          </a:bodyPr>
          <a:lstStyle/>
          <a:p>
            <a:r>
              <a:rPr lang="en-US" dirty="0"/>
              <a:t>Forecast hour</a:t>
            </a:r>
          </a:p>
        </p:txBody>
      </p:sp>
      <p:sp>
        <p:nvSpPr>
          <p:cNvPr id="29" name="Title 1">
            <a:extLst>
              <a:ext uri="{FF2B5EF4-FFF2-40B4-BE49-F238E27FC236}">
                <a16:creationId xmlns:a16="http://schemas.microsoft.com/office/drawing/2014/main" id="{2B199D8F-29C8-9C47-AC0F-9684F0C94701}"/>
              </a:ext>
            </a:extLst>
          </p:cNvPr>
          <p:cNvSpPr txBox="1">
            <a:spLocks/>
          </p:cNvSpPr>
          <p:nvPr/>
        </p:nvSpPr>
        <p:spPr>
          <a:xfrm>
            <a:off x="596348" y="834018"/>
            <a:ext cx="10515600" cy="1325563"/>
          </a:xfrm>
          <a:prstGeom prst="rect">
            <a:avLst/>
          </a:prstGeom>
        </p:spPr>
        <p:txBody>
          <a:bodyPr/>
          <a:lst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a:lstStyle>
          <a:p>
            <a:r>
              <a:rPr lang="en-US" dirty="0">
                <a:latin typeface="Times New Roman" charset="0"/>
                <a:ea typeface="Times New Roman" charset="0"/>
                <a:cs typeface="Times New Roman" charset="0"/>
              </a:rPr>
              <a:t>OSSEs with COSMIC-2</a:t>
            </a:r>
          </a:p>
        </p:txBody>
      </p:sp>
      <p:sp>
        <p:nvSpPr>
          <p:cNvPr id="20" name="Slide Number Placeholder 5">
            <a:extLst>
              <a:ext uri="{FF2B5EF4-FFF2-40B4-BE49-F238E27FC236}">
                <a16:creationId xmlns:a16="http://schemas.microsoft.com/office/drawing/2014/main" id="{CDC55E1C-2215-D54B-859F-7F3D3D6011FF}"/>
              </a:ext>
            </a:extLst>
          </p:cNvPr>
          <p:cNvSpPr>
            <a:spLocks noGrp="1"/>
          </p:cNvSpPr>
          <p:nvPr>
            <p:ph type="sldNum" sz="quarter" idx="12"/>
          </p:nvPr>
        </p:nvSpPr>
        <p:spPr>
          <a:xfrm>
            <a:off x="11634592" y="274574"/>
            <a:ext cx="381001" cy="365125"/>
          </a:xfrm>
        </p:spPr>
        <p:txBody>
          <a:bodyPr/>
          <a:lstStyle/>
          <a:p>
            <a:fld id="{1CA897ED-F933-F140-B965-41326E641414}" type="slidenum">
              <a:rPr lang="en-US" smtClean="0"/>
              <a:t>8</a:t>
            </a:fld>
            <a:endParaRPr lang="en-US"/>
          </a:p>
        </p:txBody>
      </p:sp>
      <p:pic>
        <p:nvPicPr>
          <p:cNvPr id="21" name="Picture 20">
            <a:extLst>
              <a:ext uri="{FF2B5EF4-FFF2-40B4-BE49-F238E27FC236}">
                <a16:creationId xmlns:a16="http://schemas.microsoft.com/office/drawing/2014/main" id="{F8FD4A55-FDA4-C446-9B4C-A717B973525B}"/>
              </a:ext>
            </a:extLst>
          </p:cNvPr>
          <p:cNvPicPr/>
          <p:nvPr/>
        </p:nvPicPr>
        <p:blipFill rotWithShape="1">
          <a:blip r:embed="rId2" cstate="screen">
            <a:extLst>
              <a:ext uri="{28A0092B-C50C-407E-A947-70E740481C1C}">
                <a14:useLocalDpi xmlns:a14="http://schemas.microsoft.com/office/drawing/2010/main"/>
              </a:ext>
            </a:extLst>
          </a:blip>
          <a:srcRect b="6293"/>
          <a:stretch/>
        </p:blipFill>
        <p:spPr>
          <a:xfrm>
            <a:off x="2995314" y="2963541"/>
            <a:ext cx="2876644" cy="3003522"/>
          </a:xfrm>
          <a:prstGeom prst="rect">
            <a:avLst/>
          </a:prstGeom>
        </p:spPr>
      </p:pic>
      <p:sp>
        <p:nvSpPr>
          <p:cNvPr id="22" name="TextBox 21">
            <a:extLst>
              <a:ext uri="{FF2B5EF4-FFF2-40B4-BE49-F238E27FC236}">
                <a16:creationId xmlns:a16="http://schemas.microsoft.com/office/drawing/2014/main" id="{46480BB2-9699-B74C-AA18-E8BAE6768100}"/>
              </a:ext>
            </a:extLst>
          </p:cNvPr>
          <p:cNvSpPr txBox="1"/>
          <p:nvPr/>
        </p:nvSpPr>
        <p:spPr>
          <a:xfrm>
            <a:off x="3223761" y="4725005"/>
            <a:ext cx="949940" cy="646331"/>
          </a:xfrm>
          <a:prstGeom prst="rect">
            <a:avLst/>
          </a:prstGeom>
          <a:noFill/>
        </p:spPr>
        <p:txBody>
          <a:bodyPr wrap="none" rtlCol="0">
            <a:spAutoFit/>
          </a:bodyPr>
          <a:lstStyle/>
          <a:p>
            <a:r>
              <a:rPr lang="en-US" b="1" dirty="0"/>
              <a:t>Better </a:t>
            </a:r>
          </a:p>
          <a:p>
            <a:r>
              <a:rPr lang="en-US" b="1" dirty="0"/>
              <a:t>Worse </a:t>
            </a:r>
          </a:p>
        </p:txBody>
      </p:sp>
      <p:pic>
        <p:nvPicPr>
          <p:cNvPr id="23" name="Picture 22">
            <a:extLst>
              <a:ext uri="{FF2B5EF4-FFF2-40B4-BE49-F238E27FC236}">
                <a16:creationId xmlns:a16="http://schemas.microsoft.com/office/drawing/2014/main" id="{0D445912-D498-3543-BF42-A0E393146C13}"/>
              </a:ext>
            </a:extLst>
          </p:cNvPr>
          <p:cNvPicPr/>
          <p:nvPr/>
        </p:nvPicPr>
        <p:blipFill rotWithShape="1">
          <a:blip r:embed="rId3" cstate="screen">
            <a:extLst>
              <a:ext uri="{28A0092B-C50C-407E-A947-70E740481C1C}">
                <a14:useLocalDpi xmlns:a14="http://schemas.microsoft.com/office/drawing/2010/main"/>
              </a:ext>
            </a:extLst>
          </a:blip>
          <a:srcRect b="5975"/>
          <a:stretch/>
        </p:blipFill>
        <p:spPr>
          <a:xfrm>
            <a:off x="5940413" y="2938888"/>
            <a:ext cx="3040004" cy="3028175"/>
          </a:xfrm>
          <a:prstGeom prst="rect">
            <a:avLst/>
          </a:prstGeom>
        </p:spPr>
      </p:pic>
      <p:sp>
        <p:nvSpPr>
          <p:cNvPr id="24" name="TextBox 23">
            <a:extLst>
              <a:ext uri="{FF2B5EF4-FFF2-40B4-BE49-F238E27FC236}">
                <a16:creationId xmlns:a16="http://schemas.microsoft.com/office/drawing/2014/main" id="{B0D03BAE-F003-A441-94B1-FB82DCBEF531}"/>
              </a:ext>
            </a:extLst>
          </p:cNvPr>
          <p:cNvSpPr txBox="1"/>
          <p:nvPr/>
        </p:nvSpPr>
        <p:spPr>
          <a:xfrm>
            <a:off x="6211387" y="4961914"/>
            <a:ext cx="949940" cy="646331"/>
          </a:xfrm>
          <a:prstGeom prst="rect">
            <a:avLst/>
          </a:prstGeom>
          <a:noFill/>
        </p:spPr>
        <p:txBody>
          <a:bodyPr wrap="none" rtlCol="0">
            <a:spAutoFit/>
          </a:bodyPr>
          <a:lstStyle/>
          <a:p>
            <a:r>
              <a:rPr lang="en-US" b="1" dirty="0"/>
              <a:t>Better </a:t>
            </a:r>
          </a:p>
          <a:p>
            <a:r>
              <a:rPr lang="en-US" b="1" dirty="0"/>
              <a:t>Worse </a:t>
            </a:r>
          </a:p>
        </p:txBody>
      </p:sp>
      <p:pic>
        <p:nvPicPr>
          <p:cNvPr id="26" name="Picture 25">
            <a:extLst>
              <a:ext uri="{FF2B5EF4-FFF2-40B4-BE49-F238E27FC236}">
                <a16:creationId xmlns:a16="http://schemas.microsoft.com/office/drawing/2014/main" id="{09A9D8E2-EE56-174B-A663-237516492AAB}"/>
              </a:ext>
            </a:extLst>
          </p:cNvPr>
          <p:cNvPicPr/>
          <p:nvPr/>
        </p:nvPicPr>
        <p:blipFill rotWithShape="1">
          <a:blip r:embed="rId4" cstate="screen">
            <a:extLst>
              <a:ext uri="{28A0092B-C50C-407E-A947-70E740481C1C}">
                <a14:useLocalDpi xmlns:a14="http://schemas.microsoft.com/office/drawing/2010/main"/>
              </a:ext>
            </a:extLst>
          </a:blip>
          <a:srcRect t="3571" b="5767"/>
          <a:stretch/>
        </p:blipFill>
        <p:spPr bwMode="auto">
          <a:xfrm>
            <a:off x="8944886" y="2938888"/>
            <a:ext cx="3121676" cy="3028175"/>
          </a:xfrm>
          <a:prstGeom prst="rect">
            <a:avLst/>
          </a:prstGeom>
          <a:ln>
            <a:no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AD60EC78-52BD-4D40-9C71-2C109370FE66}"/>
              </a:ext>
            </a:extLst>
          </p:cNvPr>
          <p:cNvSpPr txBox="1"/>
          <p:nvPr/>
        </p:nvSpPr>
        <p:spPr>
          <a:xfrm>
            <a:off x="9587960" y="5043961"/>
            <a:ext cx="915635" cy="369332"/>
          </a:xfrm>
          <a:prstGeom prst="rect">
            <a:avLst/>
          </a:prstGeom>
          <a:noFill/>
        </p:spPr>
        <p:txBody>
          <a:bodyPr wrap="none" rtlCol="0">
            <a:spAutoFit/>
          </a:bodyPr>
          <a:lstStyle/>
          <a:p>
            <a:r>
              <a:rPr lang="en-US" b="1" dirty="0"/>
              <a:t>Better </a:t>
            </a:r>
          </a:p>
        </p:txBody>
      </p:sp>
    </p:spTree>
    <p:extLst>
      <p:ext uri="{BB962C8B-B14F-4D97-AF65-F5344CB8AC3E}">
        <p14:creationId xmlns:p14="http://schemas.microsoft.com/office/powerpoint/2010/main" val="289181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animBg="1"/>
      <p:bldP spid="3" grpId="0"/>
      <p:bldP spid="4" grpId="0"/>
      <p:bldP spid="19" grpId="0"/>
      <p:bldP spid="25" grpId="0"/>
      <p:bldP spid="22" grpId="0"/>
      <p:bldP spid="24"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ABA2-563D-934E-B2CA-EF498E2E2E0E}"/>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9</a:t>
            </a:fld>
            <a:endParaRPr lang="en-US"/>
          </a:p>
        </p:txBody>
      </p:sp>
    </p:spTree>
    <p:extLst>
      <p:ext uri="{BB962C8B-B14F-4D97-AF65-F5344CB8AC3E}">
        <p14:creationId xmlns:p14="http://schemas.microsoft.com/office/powerpoint/2010/main" val="40641600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15213</TotalTime>
  <Words>619</Words>
  <Application>Microsoft Macintosh PowerPoint</Application>
  <PresentationFormat>Widescreen</PresentationFormat>
  <Paragraphs>91</Paragraphs>
  <Slides>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Monotype Sorts</vt:lpstr>
      <vt:lpstr>Times New Roman</vt:lpstr>
      <vt:lpstr>Wingdings</vt:lpstr>
      <vt:lpstr>Office Theme</vt:lpstr>
      <vt:lpstr>Optimizing observing system strategies for tropical cyclone applications</vt:lpstr>
      <vt:lpstr>Observations</vt:lpstr>
      <vt:lpstr>Evaluating Impact</vt:lpstr>
      <vt:lpstr>Quantitative Assessment Methodologies</vt:lpstr>
      <vt:lpstr>Quantitative Assessment Methodologies</vt:lpstr>
      <vt:lpstr>PowerPoint Presentation</vt:lpstr>
      <vt:lpstr>Spatial distribution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169</cp:revision>
  <cp:lastPrinted>2019-10-30T21:22:39Z</cp:lastPrinted>
  <dcterms:created xsi:type="dcterms:W3CDTF">2019-08-06T19:42:43Z</dcterms:created>
  <dcterms:modified xsi:type="dcterms:W3CDTF">2019-11-13T13:22:50Z</dcterms:modified>
</cp:coreProperties>
</file>